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 id="2147483674" r:id="rId2"/>
  </p:sldMasterIdLst>
  <p:notesMasterIdLst>
    <p:notesMasterId r:id="rId83"/>
  </p:notesMasterIdLst>
  <p:sldIdLst>
    <p:sldId id="337" r:id="rId3"/>
    <p:sldId id="343" r:id="rId4"/>
    <p:sldId id="344" r:id="rId5"/>
    <p:sldId id="258" r:id="rId6"/>
    <p:sldId id="261" r:id="rId7"/>
    <p:sldId id="262" r:id="rId8"/>
    <p:sldId id="353" r:id="rId9"/>
    <p:sldId id="263" r:id="rId10"/>
    <p:sldId id="264" r:id="rId11"/>
    <p:sldId id="265" r:id="rId12"/>
    <p:sldId id="266" r:id="rId13"/>
    <p:sldId id="345" r:id="rId14"/>
    <p:sldId id="346" r:id="rId15"/>
    <p:sldId id="347" r:id="rId16"/>
    <p:sldId id="350" r:id="rId17"/>
    <p:sldId id="351" r:id="rId18"/>
    <p:sldId id="352" r:id="rId19"/>
    <p:sldId id="349" r:id="rId20"/>
    <p:sldId id="335" r:id="rId21"/>
    <p:sldId id="281" r:id="rId22"/>
    <p:sldId id="272" r:id="rId23"/>
    <p:sldId id="354" r:id="rId24"/>
    <p:sldId id="336" r:id="rId25"/>
    <p:sldId id="271" r:id="rId26"/>
    <p:sldId id="277" r:id="rId27"/>
    <p:sldId id="278" r:id="rId28"/>
    <p:sldId id="338" r:id="rId29"/>
    <p:sldId id="275" r:id="rId30"/>
    <p:sldId id="291" r:id="rId31"/>
    <p:sldId id="279" r:id="rId32"/>
    <p:sldId id="285" r:id="rId33"/>
    <p:sldId id="305" r:id="rId34"/>
    <p:sldId id="289" r:id="rId35"/>
    <p:sldId id="355" r:id="rId36"/>
    <p:sldId id="356" r:id="rId37"/>
    <p:sldId id="286" r:id="rId38"/>
    <p:sldId id="287" r:id="rId39"/>
    <p:sldId id="288" r:id="rId40"/>
    <p:sldId id="357" r:id="rId41"/>
    <p:sldId id="358" r:id="rId42"/>
    <p:sldId id="340" r:id="rId43"/>
    <p:sldId id="360" r:id="rId44"/>
    <p:sldId id="361" r:id="rId45"/>
    <p:sldId id="290" r:id="rId46"/>
    <p:sldId id="296" r:id="rId47"/>
    <p:sldId id="301" r:id="rId48"/>
    <p:sldId id="298" r:id="rId49"/>
    <p:sldId id="359" r:id="rId50"/>
    <p:sldId id="293" r:id="rId51"/>
    <p:sldId id="299" r:id="rId52"/>
    <p:sldId id="300" r:id="rId53"/>
    <p:sldId id="292" r:id="rId54"/>
    <p:sldId id="295" r:id="rId55"/>
    <p:sldId id="297" r:id="rId56"/>
    <p:sldId id="304" r:id="rId57"/>
    <p:sldId id="302" r:id="rId58"/>
    <p:sldId id="303" r:id="rId59"/>
    <p:sldId id="276" r:id="rId60"/>
    <p:sldId id="267" r:id="rId61"/>
    <p:sldId id="269" r:id="rId62"/>
    <p:sldId id="268" r:id="rId63"/>
    <p:sldId id="282" r:id="rId64"/>
    <p:sldId id="306" r:id="rId65"/>
    <p:sldId id="307" r:id="rId66"/>
    <p:sldId id="341" r:id="rId67"/>
    <p:sldId id="342" r:id="rId68"/>
    <p:sldId id="311" r:id="rId69"/>
    <p:sldId id="310" r:id="rId70"/>
    <p:sldId id="312" r:id="rId71"/>
    <p:sldId id="327" r:id="rId72"/>
    <p:sldId id="329" r:id="rId73"/>
    <p:sldId id="328" r:id="rId74"/>
    <p:sldId id="330" r:id="rId75"/>
    <p:sldId id="331" r:id="rId76"/>
    <p:sldId id="332" r:id="rId77"/>
    <p:sldId id="333" r:id="rId78"/>
    <p:sldId id="334" r:id="rId79"/>
    <p:sldId id="314" r:id="rId80"/>
    <p:sldId id="315" r:id="rId81"/>
    <p:sldId id="316" r:id="rId8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F0066"/>
    <a:srgbClr val="E03030"/>
    <a:srgbClr val="00F26D"/>
    <a:srgbClr val="19FF81"/>
    <a:srgbClr val="000000"/>
    <a:srgbClr val="FF5D9F"/>
    <a:srgbClr val="9933FF"/>
    <a:srgbClr val="5B9B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33" autoAdjust="0"/>
    <p:restoredTop sz="94660"/>
  </p:normalViewPr>
  <p:slideViewPr>
    <p:cSldViewPr snapToGrid="0">
      <p:cViewPr varScale="1">
        <p:scale>
          <a:sx n="110" d="100"/>
          <a:sy n="110" d="100"/>
        </p:scale>
        <p:origin x="1236" y="4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AA319-2D37-4D5B-978B-0EFACC101C73}" type="datetimeFigureOut">
              <a:rPr lang="zh-TW" altLang="en-US" smtClean="0"/>
              <a:t>2018/1/15</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3FA23-B990-4470-9A76-0E10C2993470}" type="slidenum">
              <a:rPr lang="zh-TW" altLang="en-US" smtClean="0"/>
              <a:t>‹#›</a:t>
            </a:fld>
            <a:endParaRPr lang="zh-TW" altLang="en-US"/>
          </a:p>
        </p:txBody>
      </p:sp>
    </p:spTree>
    <p:extLst>
      <p:ext uri="{BB962C8B-B14F-4D97-AF65-F5344CB8AC3E}">
        <p14:creationId xmlns:p14="http://schemas.microsoft.com/office/powerpoint/2010/main" val="37045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3</a:t>
            </a:fld>
            <a:endParaRPr lang="zh-TW" altLang="en-US"/>
          </a:p>
        </p:txBody>
      </p:sp>
    </p:spTree>
    <p:extLst>
      <p:ext uri="{BB962C8B-B14F-4D97-AF65-F5344CB8AC3E}">
        <p14:creationId xmlns:p14="http://schemas.microsoft.com/office/powerpoint/2010/main" val="3149872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12</a:t>
            </a:fld>
            <a:endParaRPr lang="zh-TW" altLang="en-US"/>
          </a:p>
        </p:txBody>
      </p:sp>
    </p:spTree>
    <p:extLst>
      <p:ext uri="{BB962C8B-B14F-4D97-AF65-F5344CB8AC3E}">
        <p14:creationId xmlns:p14="http://schemas.microsoft.com/office/powerpoint/2010/main" val="2088241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13</a:t>
            </a:fld>
            <a:endParaRPr lang="zh-TW" altLang="en-US"/>
          </a:p>
        </p:txBody>
      </p:sp>
    </p:spTree>
    <p:extLst>
      <p:ext uri="{BB962C8B-B14F-4D97-AF65-F5344CB8AC3E}">
        <p14:creationId xmlns:p14="http://schemas.microsoft.com/office/powerpoint/2010/main" val="3161756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14</a:t>
            </a:fld>
            <a:endParaRPr lang="zh-TW" altLang="en-US"/>
          </a:p>
        </p:txBody>
      </p:sp>
    </p:spTree>
    <p:extLst>
      <p:ext uri="{BB962C8B-B14F-4D97-AF65-F5344CB8AC3E}">
        <p14:creationId xmlns:p14="http://schemas.microsoft.com/office/powerpoint/2010/main" val="3049131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15</a:t>
            </a:fld>
            <a:endParaRPr lang="zh-TW" altLang="en-US"/>
          </a:p>
        </p:txBody>
      </p:sp>
    </p:spTree>
    <p:extLst>
      <p:ext uri="{BB962C8B-B14F-4D97-AF65-F5344CB8AC3E}">
        <p14:creationId xmlns:p14="http://schemas.microsoft.com/office/powerpoint/2010/main" val="609218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16</a:t>
            </a:fld>
            <a:endParaRPr lang="zh-TW" altLang="en-US"/>
          </a:p>
        </p:txBody>
      </p:sp>
    </p:spTree>
    <p:extLst>
      <p:ext uri="{BB962C8B-B14F-4D97-AF65-F5344CB8AC3E}">
        <p14:creationId xmlns:p14="http://schemas.microsoft.com/office/powerpoint/2010/main" val="3190333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17</a:t>
            </a:fld>
            <a:endParaRPr lang="zh-TW" altLang="en-US"/>
          </a:p>
        </p:txBody>
      </p:sp>
    </p:spTree>
    <p:extLst>
      <p:ext uri="{BB962C8B-B14F-4D97-AF65-F5344CB8AC3E}">
        <p14:creationId xmlns:p14="http://schemas.microsoft.com/office/powerpoint/2010/main" val="2770009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18</a:t>
            </a:fld>
            <a:endParaRPr lang="zh-TW" altLang="en-US"/>
          </a:p>
        </p:txBody>
      </p:sp>
    </p:spTree>
    <p:extLst>
      <p:ext uri="{BB962C8B-B14F-4D97-AF65-F5344CB8AC3E}">
        <p14:creationId xmlns:p14="http://schemas.microsoft.com/office/powerpoint/2010/main" val="214645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20</a:t>
            </a:fld>
            <a:endParaRPr lang="zh-TW" altLang="en-US"/>
          </a:p>
        </p:txBody>
      </p:sp>
    </p:spTree>
    <p:extLst>
      <p:ext uri="{BB962C8B-B14F-4D97-AF65-F5344CB8AC3E}">
        <p14:creationId xmlns:p14="http://schemas.microsoft.com/office/powerpoint/2010/main" val="3359737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22</a:t>
            </a:fld>
            <a:endParaRPr lang="zh-TW" altLang="en-US"/>
          </a:p>
        </p:txBody>
      </p:sp>
    </p:spTree>
    <p:extLst>
      <p:ext uri="{BB962C8B-B14F-4D97-AF65-F5344CB8AC3E}">
        <p14:creationId xmlns:p14="http://schemas.microsoft.com/office/powerpoint/2010/main" val="36057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B</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26</a:t>
            </a:fld>
            <a:endParaRPr lang="zh-TW" altLang="en-US"/>
          </a:p>
        </p:txBody>
      </p:sp>
    </p:spTree>
    <p:extLst>
      <p:ext uri="{BB962C8B-B14F-4D97-AF65-F5344CB8AC3E}">
        <p14:creationId xmlns:p14="http://schemas.microsoft.com/office/powerpoint/2010/main" val="247380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a:t>
            </a:fld>
            <a:endParaRPr lang="zh-TW" altLang="en-US"/>
          </a:p>
        </p:txBody>
      </p:sp>
    </p:spTree>
    <p:extLst>
      <p:ext uri="{BB962C8B-B14F-4D97-AF65-F5344CB8AC3E}">
        <p14:creationId xmlns:p14="http://schemas.microsoft.com/office/powerpoint/2010/main" val="2626124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40</a:t>
            </a:fld>
            <a:endParaRPr lang="zh-TW" altLang="en-US"/>
          </a:p>
        </p:txBody>
      </p:sp>
    </p:spTree>
    <p:extLst>
      <p:ext uri="{BB962C8B-B14F-4D97-AF65-F5344CB8AC3E}">
        <p14:creationId xmlns:p14="http://schemas.microsoft.com/office/powerpoint/2010/main" val="607766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41</a:t>
            </a:fld>
            <a:endParaRPr lang="zh-TW" altLang="en-US"/>
          </a:p>
        </p:txBody>
      </p:sp>
    </p:spTree>
    <p:extLst>
      <p:ext uri="{BB962C8B-B14F-4D97-AF65-F5344CB8AC3E}">
        <p14:creationId xmlns:p14="http://schemas.microsoft.com/office/powerpoint/2010/main" val="607766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42</a:t>
            </a:fld>
            <a:endParaRPr lang="zh-TW" altLang="en-US"/>
          </a:p>
        </p:txBody>
      </p:sp>
    </p:spTree>
    <p:extLst>
      <p:ext uri="{BB962C8B-B14F-4D97-AF65-F5344CB8AC3E}">
        <p14:creationId xmlns:p14="http://schemas.microsoft.com/office/powerpoint/2010/main" val="607766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64</a:t>
            </a:fld>
            <a:endParaRPr lang="zh-TW" altLang="en-US"/>
          </a:p>
        </p:txBody>
      </p:sp>
    </p:spTree>
    <p:extLst>
      <p:ext uri="{BB962C8B-B14F-4D97-AF65-F5344CB8AC3E}">
        <p14:creationId xmlns:p14="http://schemas.microsoft.com/office/powerpoint/2010/main" val="659216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 </a:t>
            </a:r>
            <a:r>
              <a:rPr lang="en-US" altLang="zh-TW" dirty="0"/>
              <a:t>C</a:t>
            </a:r>
            <a:endParaRPr lang="zh-TW" altLang="en-US" dirty="0"/>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65</a:t>
            </a:fld>
            <a:endParaRPr lang="zh-TW" altLang="en-US"/>
          </a:p>
        </p:txBody>
      </p:sp>
    </p:spTree>
    <p:extLst>
      <p:ext uri="{BB962C8B-B14F-4D97-AF65-F5344CB8AC3E}">
        <p14:creationId xmlns:p14="http://schemas.microsoft.com/office/powerpoint/2010/main" val="4004227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5</a:t>
            </a:fld>
            <a:endParaRPr lang="zh-TW" altLang="en-US"/>
          </a:p>
        </p:txBody>
      </p:sp>
    </p:spTree>
    <p:extLst>
      <p:ext uri="{BB962C8B-B14F-4D97-AF65-F5344CB8AC3E}">
        <p14:creationId xmlns:p14="http://schemas.microsoft.com/office/powerpoint/2010/main" val="1869769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6</a:t>
            </a:fld>
            <a:endParaRPr lang="zh-TW" altLang="en-US"/>
          </a:p>
        </p:txBody>
      </p:sp>
    </p:spTree>
    <p:extLst>
      <p:ext uri="{BB962C8B-B14F-4D97-AF65-F5344CB8AC3E}">
        <p14:creationId xmlns:p14="http://schemas.microsoft.com/office/powerpoint/2010/main" val="2179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7</a:t>
            </a:fld>
            <a:endParaRPr lang="zh-TW" altLang="en-US"/>
          </a:p>
        </p:txBody>
      </p:sp>
    </p:spTree>
    <p:extLst>
      <p:ext uri="{BB962C8B-B14F-4D97-AF65-F5344CB8AC3E}">
        <p14:creationId xmlns:p14="http://schemas.microsoft.com/office/powerpoint/2010/main" val="3594550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8</a:t>
            </a:fld>
            <a:endParaRPr lang="zh-TW" altLang="en-US"/>
          </a:p>
        </p:txBody>
      </p:sp>
    </p:spTree>
    <p:extLst>
      <p:ext uri="{BB962C8B-B14F-4D97-AF65-F5344CB8AC3E}">
        <p14:creationId xmlns:p14="http://schemas.microsoft.com/office/powerpoint/2010/main" val="201257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9</a:t>
            </a:fld>
            <a:endParaRPr lang="zh-TW" altLang="en-US"/>
          </a:p>
        </p:txBody>
      </p:sp>
    </p:spTree>
    <p:extLst>
      <p:ext uri="{BB962C8B-B14F-4D97-AF65-F5344CB8AC3E}">
        <p14:creationId xmlns:p14="http://schemas.microsoft.com/office/powerpoint/2010/main" val="2895489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10</a:t>
            </a:fld>
            <a:endParaRPr lang="zh-TW" altLang="en-US"/>
          </a:p>
        </p:txBody>
      </p:sp>
    </p:spTree>
    <p:extLst>
      <p:ext uri="{BB962C8B-B14F-4D97-AF65-F5344CB8AC3E}">
        <p14:creationId xmlns:p14="http://schemas.microsoft.com/office/powerpoint/2010/main" val="409787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0C3FA23-B990-4470-9A76-0E10C2993470}" type="slidenum">
              <a:rPr lang="zh-TW" altLang="en-US" smtClean="0"/>
              <a:t>11</a:t>
            </a:fld>
            <a:endParaRPr lang="zh-TW" altLang="en-US"/>
          </a:p>
        </p:txBody>
      </p:sp>
    </p:spTree>
    <p:extLst>
      <p:ext uri="{BB962C8B-B14F-4D97-AF65-F5344CB8AC3E}">
        <p14:creationId xmlns:p14="http://schemas.microsoft.com/office/powerpoint/2010/main" val="1516020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4" name="矩形 23"/>
          <p:cNvSpPr/>
          <p:nvPr userDrawn="1"/>
        </p:nvSpPr>
        <p:spPr>
          <a:xfrm flipH="1" flipV="1">
            <a:off x="0" y="6274820"/>
            <a:ext cx="6489700" cy="61909"/>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14"/>
          <p:cNvSpPr/>
          <p:nvPr userDrawn="1"/>
        </p:nvSpPr>
        <p:spPr>
          <a:xfrm>
            <a:off x="0" y="1522771"/>
            <a:ext cx="9144000" cy="1987191"/>
          </a:xfrm>
          <a:custGeom>
            <a:avLst/>
            <a:gdLst>
              <a:gd name="connsiteX0" fmla="*/ 0 w 9144000"/>
              <a:gd name="connsiteY0" fmla="*/ 0 h 1987191"/>
              <a:gd name="connsiteX1" fmla="*/ 698800 w 9144000"/>
              <a:gd name="connsiteY1" fmla="*/ 0 h 1987191"/>
              <a:gd name="connsiteX2" fmla="*/ 202002 w 9144000"/>
              <a:gd name="connsiteY2" fmla="*/ 1987190 h 1987191"/>
              <a:gd name="connsiteX3" fmla="*/ 2273297 w 9144000"/>
              <a:gd name="connsiteY3" fmla="*/ 1987190 h 1987191"/>
              <a:gd name="connsiteX4" fmla="*/ 2770094 w 9144000"/>
              <a:gd name="connsiteY4" fmla="*/ 0 h 1987191"/>
              <a:gd name="connsiteX5" fmla="*/ 9144000 w 9144000"/>
              <a:gd name="connsiteY5" fmla="*/ 0 h 1987191"/>
              <a:gd name="connsiteX6" fmla="*/ 9144000 w 9144000"/>
              <a:gd name="connsiteY6" fmla="*/ 1987191 h 1987191"/>
              <a:gd name="connsiteX7" fmla="*/ 0 w 9144000"/>
              <a:gd name="connsiteY7" fmla="*/ 1987191 h 1987191"/>
              <a:gd name="connsiteX8" fmla="*/ 0 w 9144000"/>
              <a:gd name="connsiteY8" fmla="*/ 0 h 198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1987191">
                <a:moveTo>
                  <a:pt x="0" y="0"/>
                </a:moveTo>
                <a:lnTo>
                  <a:pt x="698800" y="0"/>
                </a:lnTo>
                <a:lnTo>
                  <a:pt x="202002" y="1987190"/>
                </a:lnTo>
                <a:lnTo>
                  <a:pt x="2273297" y="1987190"/>
                </a:lnTo>
                <a:lnTo>
                  <a:pt x="2770094" y="0"/>
                </a:lnTo>
                <a:lnTo>
                  <a:pt x="9144000" y="0"/>
                </a:lnTo>
                <a:lnTo>
                  <a:pt x="9144000" y="1987191"/>
                </a:lnTo>
                <a:lnTo>
                  <a:pt x="0" y="198719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Subtitle 2"/>
          <p:cNvSpPr>
            <a:spLocks noGrp="1"/>
          </p:cNvSpPr>
          <p:nvPr>
            <p:ph type="subTitle" idx="1"/>
          </p:nvPr>
        </p:nvSpPr>
        <p:spPr>
          <a:xfrm>
            <a:off x="1909482" y="3509961"/>
            <a:ext cx="7219059"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2A8236D7-D163-4078-A271-DD39F657704A}" type="datetime1">
              <a:rPr lang="zh-TW" altLang="en-US" smtClean="0"/>
              <a:t>2018/1/15</a:t>
            </a:fld>
            <a:endParaRPr lang="zh-TW" altLang="en-US"/>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a:p>
        </p:txBody>
      </p:sp>
      <p:sp>
        <p:nvSpPr>
          <p:cNvPr id="6" name="Slide Number Placeholder 5"/>
          <p:cNvSpPr>
            <a:spLocks noGrp="1"/>
          </p:cNvSpPr>
          <p:nvPr>
            <p:ph type="sldNum" sz="quarter" idx="12"/>
          </p:nvPr>
        </p:nvSpPr>
        <p:spPr>
          <a:xfrm>
            <a:off x="8108577" y="6476037"/>
            <a:ext cx="968188" cy="365125"/>
          </a:xfrm>
          <a:prstGeom prst="rect">
            <a:avLst/>
          </a:prstGeom>
        </p:spPr>
        <p:txBody>
          <a:bodyPr/>
          <a:lstStyle>
            <a:lvl1pPr algn="r">
              <a:defRPr/>
            </a:lvl1pPr>
          </a:lstStyle>
          <a:p>
            <a:fld id="{C45D8186-99EE-4364-AA57-C9F4FAA33639}" type="slidenum">
              <a:rPr lang="zh-TW" altLang="en-US" smtClean="0"/>
              <a:pPr/>
              <a:t>‹#›</a:t>
            </a:fld>
            <a:endParaRPr lang="zh-TW" altLang="en-US"/>
          </a:p>
        </p:txBody>
      </p:sp>
      <p:sp>
        <p:nvSpPr>
          <p:cNvPr id="2" name="Title 1"/>
          <p:cNvSpPr>
            <a:spLocks noGrp="1"/>
          </p:cNvSpPr>
          <p:nvPr>
            <p:ph type="ctrTitle"/>
          </p:nvPr>
        </p:nvSpPr>
        <p:spPr>
          <a:xfrm>
            <a:off x="2810434" y="1522771"/>
            <a:ext cx="6302647" cy="1987190"/>
          </a:xfrm>
        </p:spPr>
        <p:txBody>
          <a:bodyPr anchor="b"/>
          <a:lstStyle>
            <a:lvl1pPr algn="ctr">
              <a:defRPr sz="6000">
                <a:solidFill>
                  <a:schemeClr val="bg1"/>
                </a:solidFill>
              </a:defRPr>
            </a:lvl1pPr>
          </a:lstStyle>
          <a:p>
            <a:r>
              <a:rPr lang="zh-TW" altLang="en-US"/>
              <a:t>按一下以編輯母片標題樣式</a:t>
            </a:r>
            <a:endParaRPr lang="en-US" dirty="0"/>
          </a:p>
        </p:txBody>
      </p:sp>
      <p:pic>
        <p:nvPicPr>
          <p:cNvPr id="8" name="圖片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2879" y="1833197"/>
            <a:ext cx="1505479" cy="1366337"/>
          </a:xfrm>
          <a:prstGeom prst="rect">
            <a:avLst/>
          </a:prstGeom>
        </p:spPr>
      </p:pic>
      <p:sp>
        <p:nvSpPr>
          <p:cNvPr id="9" name="矩形 8"/>
          <p:cNvSpPr/>
          <p:nvPr userDrawn="1"/>
        </p:nvSpPr>
        <p:spPr>
          <a:xfrm>
            <a:off x="0" y="0"/>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手繪多邊形 12"/>
          <p:cNvSpPr/>
          <p:nvPr userDrawn="1"/>
        </p:nvSpPr>
        <p:spPr>
          <a:xfrm flipV="1">
            <a:off x="0" y="0"/>
            <a:ext cx="9144000" cy="416859"/>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userDrawn="1"/>
        </p:nvGrpSpPr>
        <p:grpSpPr>
          <a:xfrm flipH="1" flipV="1">
            <a:off x="0" y="5968548"/>
            <a:ext cx="9144000" cy="889452"/>
            <a:chOff x="0" y="4418633"/>
            <a:chExt cx="9144000" cy="889452"/>
          </a:xfrm>
        </p:grpSpPr>
        <p:sp>
          <p:nvSpPr>
            <p:cNvPr id="16" name="矩形 15"/>
            <p:cNvSpPr/>
            <p:nvPr userDrawn="1"/>
          </p:nvSpPr>
          <p:spPr>
            <a:xfrm>
              <a:off x="0" y="4431333"/>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手繪多邊形 16"/>
            <p:cNvSpPr/>
            <p:nvPr userDrawn="1"/>
          </p:nvSpPr>
          <p:spPr>
            <a:xfrm flipV="1">
              <a:off x="0" y="4418633"/>
              <a:ext cx="9144000" cy="889452"/>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矩形 18"/>
          <p:cNvSpPr/>
          <p:nvPr userDrawn="1"/>
        </p:nvSpPr>
        <p:spPr>
          <a:xfrm flipH="1" flipV="1">
            <a:off x="0" y="6581558"/>
            <a:ext cx="9144000" cy="569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p:cNvCxnSpPr/>
          <p:nvPr userDrawn="1"/>
        </p:nvCxnSpPr>
        <p:spPr>
          <a:xfrm>
            <a:off x="0" y="6678877"/>
            <a:ext cx="9144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userDrawn="1"/>
        </p:nvCxnSpPr>
        <p:spPr>
          <a:xfrm>
            <a:off x="2756647" y="121194"/>
            <a:ext cx="6408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675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563F36DF-3701-4765-A4AC-74F6F753B55C}" type="datetime1">
              <a:rPr lang="zh-TW" altLang="en-US" smtClean="0"/>
              <a:t>2018/1/15</a:t>
            </a:fld>
            <a:endParaRPr lang="zh-TW" altLang="en-US"/>
          </a:p>
        </p:txBody>
      </p:sp>
      <p:sp>
        <p:nvSpPr>
          <p:cNvPr id="6" name="Footer Placeholder 5"/>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101897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86A6AC91-6D56-4336-9F14-A8E8607DFED0}" type="datetime1">
              <a:rPr lang="zh-TW" altLang="en-US" smtClean="0"/>
              <a:t>2018/1/15</a:t>
            </a:fld>
            <a:endParaRPr lang="zh-TW" altLang="en-US"/>
          </a:p>
        </p:txBody>
      </p:sp>
      <p:sp>
        <p:nvSpPr>
          <p:cNvPr id="6" name="Footer Placeholder 5"/>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3920958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01FB86E2-B11C-409A-827A-83681673CD60}" type="datetime1">
              <a:rPr lang="zh-TW" altLang="en-US" smtClean="0"/>
              <a:t>2018/1/15</a:t>
            </a:fld>
            <a:endParaRPr lang="zh-TW" altLang="en-US"/>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544225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F5723626-4A94-4D49-A295-A4176ADE6C22}" type="datetime1">
              <a:rPr lang="zh-TW" altLang="en-US" smtClean="0"/>
              <a:t>2018/1/15</a:t>
            </a:fld>
            <a:endParaRPr lang="zh-TW" altLang="en-US"/>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t>計算機概論 </a:t>
            </a:r>
            <a:r>
              <a:rPr lang="en-US" altLang="zh-TW"/>
              <a:t>A (PC05123A)</a:t>
            </a:r>
            <a:endParaRPr lang="zh-TW" altLang="en-US"/>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2469412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4" name="矩形 23"/>
          <p:cNvSpPr/>
          <p:nvPr userDrawn="1"/>
        </p:nvSpPr>
        <p:spPr>
          <a:xfrm flipH="1" flipV="1">
            <a:off x="0" y="6274820"/>
            <a:ext cx="6489700" cy="61909"/>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5" name="手繪多邊形 14"/>
          <p:cNvSpPr/>
          <p:nvPr userDrawn="1"/>
        </p:nvSpPr>
        <p:spPr>
          <a:xfrm>
            <a:off x="0" y="1522771"/>
            <a:ext cx="9144000" cy="1987191"/>
          </a:xfrm>
          <a:custGeom>
            <a:avLst/>
            <a:gdLst>
              <a:gd name="connsiteX0" fmla="*/ 0 w 9144000"/>
              <a:gd name="connsiteY0" fmla="*/ 0 h 1987191"/>
              <a:gd name="connsiteX1" fmla="*/ 698800 w 9144000"/>
              <a:gd name="connsiteY1" fmla="*/ 0 h 1987191"/>
              <a:gd name="connsiteX2" fmla="*/ 202002 w 9144000"/>
              <a:gd name="connsiteY2" fmla="*/ 1987190 h 1987191"/>
              <a:gd name="connsiteX3" fmla="*/ 2273297 w 9144000"/>
              <a:gd name="connsiteY3" fmla="*/ 1987190 h 1987191"/>
              <a:gd name="connsiteX4" fmla="*/ 2770094 w 9144000"/>
              <a:gd name="connsiteY4" fmla="*/ 0 h 1987191"/>
              <a:gd name="connsiteX5" fmla="*/ 9144000 w 9144000"/>
              <a:gd name="connsiteY5" fmla="*/ 0 h 1987191"/>
              <a:gd name="connsiteX6" fmla="*/ 9144000 w 9144000"/>
              <a:gd name="connsiteY6" fmla="*/ 1987191 h 1987191"/>
              <a:gd name="connsiteX7" fmla="*/ 0 w 9144000"/>
              <a:gd name="connsiteY7" fmla="*/ 1987191 h 1987191"/>
              <a:gd name="connsiteX8" fmla="*/ 0 w 9144000"/>
              <a:gd name="connsiteY8" fmla="*/ 0 h 198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1987191">
                <a:moveTo>
                  <a:pt x="0" y="0"/>
                </a:moveTo>
                <a:lnTo>
                  <a:pt x="698800" y="0"/>
                </a:lnTo>
                <a:lnTo>
                  <a:pt x="202002" y="1987190"/>
                </a:lnTo>
                <a:lnTo>
                  <a:pt x="2273297" y="1987190"/>
                </a:lnTo>
                <a:lnTo>
                  <a:pt x="2770094" y="0"/>
                </a:lnTo>
                <a:lnTo>
                  <a:pt x="9144000" y="0"/>
                </a:lnTo>
                <a:lnTo>
                  <a:pt x="9144000" y="1987191"/>
                </a:lnTo>
                <a:lnTo>
                  <a:pt x="0" y="198719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 name="Subtitle 2"/>
          <p:cNvSpPr>
            <a:spLocks noGrp="1"/>
          </p:cNvSpPr>
          <p:nvPr>
            <p:ph type="subTitle" idx="1"/>
          </p:nvPr>
        </p:nvSpPr>
        <p:spPr>
          <a:xfrm>
            <a:off x="1909482" y="3509961"/>
            <a:ext cx="7219059"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BCAC37B6-D753-487F-980C-7CA60F293AEC}" type="datetime1">
              <a:rPr lang="zh-TW" altLang="en-US" smtClean="0">
                <a:solidFill>
                  <a:prstClr val="white"/>
                </a:solidFill>
              </a:rPr>
              <a:t>2018/1/15</a:t>
            </a:fld>
            <a:endParaRPr lang="zh-TW" altLang="en-US">
              <a:solidFill>
                <a:prstClr val="white"/>
              </a:solidFill>
            </a:endParaRPr>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6" name="Slide Number Placeholder 5"/>
          <p:cNvSpPr>
            <a:spLocks noGrp="1"/>
          </p:cNvSpPr>
          <p:nvPr>
            <p:ph type="sldNum" sz="quarter" idx="12"/>
          </p:nvPr>
        </p:nvSpPr>
        <p:spPr>
          <a:xfrm>
            <a:off x="8108577" y="6476037"/>
            <a:ext cx="968188" cy="365125"/>
          </a:xfrm>
          <a:prstGeom prst="rect">
            <a:avLst/>
          </a:prstGeom>
        </p:spPr>
        <p:txBody>
          <a:bodyPr/>
          <a:lstStyle>
            <a:lvl1pPr algn="r">
              <a:defRPr/>
            </a:lvl1p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2" name="Title 1"/>
          <p:cNvSpPr>
            <a:spLocks noGrp="1"/>
          </p:cNvSpPr>
          <p:nvPr>
            <p:ph type="ctrTitle"/>
          </p:nvPr>
        </p:nvSpPr>
        <p:spPr>
          <a:xfrm>
            <a:off x="2810434" y="1522771"/>
            <a:ext cx="6302647" cy="1987190"/>
          </a:xfrm>
        </p:spPr>
        <p:txBody>
          <a:bodyPr anchor="b"/>
          <a:lstStyle>
            <a:lvl1pPr algn="ctr">
              <a:defRPr sz="6000">
                <a:solidFill>
                  <a:schemeClr val="bg1"/>
                </a:solidFill>
              </a:defRPr>
            </a:lvl1pPr>
          </a:lstStyle>
          <a:p>
            <a:r>
              <a:rPr lang="zh-TW" altLang="en-US"/>
              <a:t>按一下以編輯母片標題樣式</a:t>
            </a:r>
            <a:endParaRPr lang="en-US" dirty="0"/>
          </a:p>
        </p:txBody>
      </p:sp>
      <p:pic>
        <p:nvPicPr>
          <p:cNvPr id="8" name="圖片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2879" y="1833197"/>
            <a:ext cx="1505479" cy="1366337"/>
          </a:xfrm>
          <a:prstGeom prst="rect">
            <a:avLst/>
          </a:prstGeom>
        </p:spPr>
      </p:pic>
      <p:sp>
        <p:nvSpPr>
          <p:cNvPr id="9" name="矩形 8"/>
          <p:cNvSpPr/>
          <p:nvPr userDrawn="1"/>
        </p:nvSpPr>
        <p:spPr>
          <a:xfrm>
            <a:off x="0" y="0"/>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3" name="手繪多邊形 12"/>
          <p:cNvSpPr/>
          <p:nvPr userDrawn="1"/>
        </p:nvSpPr>
        <p:spPr>
          <a:xfrm flipV="1">
            <a:off x="0" y="0"/>
            <a:ext cx="9144000" cy="416859"/>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nvGrpSpPr>
          <p:cNvPr id="18" name="群組 17"/>
          <p:cNvGrpSpPr/>
          <p:nvPr userDrawn="1"/>
        </p:nvGrpSpPr>
        <p:grpSpPr>
          <a:xfrm flipH="1" flipV="1">
            <a:off x="0" y="5968548"/>
            <a:ext cx="9144000" cy="889452"/>
            <a:chOff x="0" y="4418633"/>
            <a:chExt cx="9144000" cy="889452"/>
          </a:xfrm>
        </p:grpSpPr>
        <p:sp>
          <p:nvSpPr>
            <p:cNvPr id="16" name="矩形 15"/>
            <p:cNvSpPr/>
            <p:nvPr userDrawn="1"/>
          </p:nvSpPr>
          <p:spPr>
            <a:xfrm>
              <a:off x="0" y="4431333"/>
              <a:ext cx="9144000" cy="5228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7" name="手繪多邊形 16"/>
            <p:cNvSpPr/>
            <p:nvPr userDrawn="1"/>
          </p:nvSpPr>
          <p:spPr>
            <a:xfrm flipV="1">
              <a:off x="0" y="4418633"/>
              <a:ext cx="9144000" cy="889452"/>
            </a:xfrm>
            <a:custGeom>
              <a:avLst/>
              <a:gdLst>
                <a:gd name="connsiteX0" fmla="*/ 0 w 9144000"/>
                <a:gd name="connsiteY0" fmla="*/ 416859 h 416859"/>
                <a:gd name="connsiteX1" fmla="*/ 208430 w 9144000"/>
                <a:gd name="connsiteY1" fmla="*/ 416859 h 416859"/>
                <a:gd name="connsiteX2" fmla="*/ 2700616 w 9144000"/>
                <a:gd name="connsiteY2" fmla="*/ 416859 h 416859"/>
                <a:gd name="connsiteX3" fmla="*/ 9144000 w 9144000"/>
                <a:gd name="connsiteY3" fmla="*/ 416859 h 416859"/>
                <a:gd name="connsiteX4" fmla="*/ 9144000 w 9144000"/>
                <a:gd name="connsiteY4" fmla="*/ 256136 h 416859"/>
                <a:gd name="connsiteX5" fmla="*/ 2770095 w 9144000"/>
                <a:gd name="connsiteY5" fmla="*/ 256136 h 416859"/>
                <a:gd name="connsiteX6" fmla="*/ 2770095 w 9144000"/>
                <a:gd name="connsiteY6" fmla="*/ 208430 h 416859"/>
                <a:gd name="connsiteX7" fmla="*/ 2561665 w 9144000"/>
                <a:gd name="connsiteY7" fmla="*/ 0 h 416859"/>
                <a:gd name="connsiteX8" fmla="*/ 69478 w 9144000"/>
                <a:gd name="connsiteY8" fmla="*/ 0 h 416859"/>
                <a:gd name="connsiteX9" fmla="*/ 0 w 9144000"/>
                <a:gd name="connsiteY9" fmla="*/ 69478 h 416859"/>
                <a:gd name="connsiteX10" fmla="*/ 0 w 9144000"/>
                <a:gd name="connsiteY10" fmla="*/ 208429 h 416859"/>
                <a:gd name="connsiteX11" fmla="*/ 9632 w 9144000"/>
                <a:gd name="connsiteY11" fmla="*/ 256136 h 416859"/>
                <a:gd name="connsiteX12" fmla="*/ 0 w 9144000"/>
                <a:gd name="connsiteY12" fmla="*/ 256136 h 4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416859">
                  <a:moveTo>
                    <a:pt x="0" y="416859"/>
                  </a:moveTo>
                  <a:lnTo>
                    <a:pt x="208430" y="416859"/>
                  </a:lnTo>
                  <a:lnTo>
                    <a:pt x="2700616" y="416859"/>
                  </a:lnTo>
                  <a:lnTo>
                    <a:pt x="9144000" y="416859"/>
                  </a:lnTo>
                  <a:lnTo>
                    <a:pt x="9144000" y="256136"/>
                  </a:lnTo>
                  <a:lnTo>
                    <a:pt x="2770095" y="256136"/>
                  </a:lnTo>
                  <a:lnTo>
                    <a:pt x="2770095" y="208430"/>
                  </a:lnTo>
                  <a:cubicBezTo>
                    <a:pt x="2770095" y="93317"/>
                    <a:pt x="2676778" y="0"/>
                    <a:pt x="2561665" y="0"/>
                  </a:cubicBezTo>
                  <a:lnTo>
                    <a:pt x="69478" y="0"/>
                  </a:lnTo>
                  <a:cubicBezTo>
                    <a:pt x="31106" y="0"/>
                    <a:pt x="0" y="31106"/>
                    <a:pt x="0" y="69478"/>
                  </a:cubicBezTo>
                  <a:lnTo>
                    <a:pt x="0" y="208429"/>
                  </a:lnTo>
                  <a:lnTo>
                    <a:pt x="9632" y="256136"/>
                  </a:lnTo>
                  <a:lnTo>
                    <a:pt x="0" y="2561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sp>
        <p:nvSpPr>
          <p:cNvPr id="19" name="矩形 18"/>
          <p:cNvSpPr/>
          <p:nvPr userDrawn="1"/>
        </p:nvSpPr>
        <p:spPr>
          <a:xfrm flipH="1" flipV="1">
            <a:off x="0" y="6581558"/>
            <a:ext cx="9144000" cy="569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21" name="直線接點 20"/>
          <p:cNvCxnSpPr/>
          <p:nvPr userDrawn="1"/>
        </p:nvCxnSpPr>
        <p:spPr>
          <a:xfrm>
            <a:off x="0" y="6678877"/>
            <a:ext cx="9144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userDrawn="1"/>
        </p:nvCxnSpPr>
        <p:spPr>
          <a:xfrm>
            <a:off x="2756647" y="121194"/>
            <a:ext cx="640800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60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640541" y="1215340"/>
            <a:ext cx="7234519" cy="5131671"/>
          </a:xfrm>
        </p:spPr>
        <p:txBody>
          <a:bodyPr/>
          <a:lstStyle>
            <a:lvl2pPr>
              <a:defRPr sz="3200" b="1">
                <a:solidFill>
                  <a:srgbClr val="0070C0"/>
                </a:solidFill>
              </a:defRPr>
            </a:lvl2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a:xfrm>
            <a:off x="0" y="6533216"/>
            <a:ext cx="1260000" cy="365125"/>
          </a:xfrm>
          <a:prstGeom prst="rect">
            <a:avLst/>
          </a:prstGeom>
        </p:spPr>
        <p:txBody>
          <a:bodyPr/>
          <a:lstStyle>
            <a:lvl1pPr algn="ctr">
              <a:defRPr>
                <a:solidFill>
                  <a:schemeClr val="bg1"/>
                </a:solidFill>
              </a:defRPr>
            </a:lvl1pPr>
          </a:lstStyle>
          <a:p>
            <a:fld id="{0615BD1F-E243-4573-86BB-D18D2830924F}" type="datetime1">
              <a:rPr lang="zh-TW" altLang="en-US" smtClean="0">
                <a:solidFill>
                  <a:prstClr val="white"/>
                </a:solidFill>
              </a:rPr>
              <a:t>2018/1/15</a:t>
            </a:fld>
            <a:endParaRPr lang="zh-TW" altLang="en-US">
              <a:solidFill>
                <a:prstClr val="white"/>
              </a:solidFill>
            </a:endParaRPr>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8"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3329390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990165" y="1930204"/>
            <a:ext cx="6750425" cy="4416808"/>
          </a:xfrm>
        </p:spPr>
        <p:txBody>
          <a:bodyPr/>
          <a:lstStyle>
            <a:lvl1pPr>
              <a:defRPr baseline="0">
                <a:solidFill>
                  <a:schemeClr val="tx1">
                    <a:lumMod val="65000"/>
                    <a:lumOff val="35000"/>
                  </a:schemeClr>
                </a:solidFill>
                <a:latin typeface="Arial" panose="020B0604020202020204" pitchFamily="34" charset="0"/>
              </a:defRPr>
            </a:lvl1pPr>
            <a:lvl2pPr>
              <a:defRPr b="1" baseline="0">
                <a:solidFill>
                  <a:srgbClr val="0070C0"/>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pic>
        <p:nvPicPr>
          <p:cNvPr id="9" name="圖片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33041" y="1119366"/>
            <a:ext cx="871804" cy="810838"/>
          </a:xfrm>
          <a:prstGeom prst="rect">
            <a:avLst/>
          </a:prstGeom>
        </p:spPr>
      </p:pic>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CCC6C66F-33E3-42EA-A597-BEA202E45875}" type="datetime1">
              <a:rPr lang="zh-TW" altLang="en-US" smtClean="0">
                <a:solidFill>
                  <a:prstClr val="white"/>
                </a:solidFill>
              </a:rPr>
              <a:t>2018/1/15</a:t>
            </a:fld>
            <a:endParaRPr lang="zh-TW" altLang="en-US">
              <a:solidFill>
                <a:prstClr val="white"/>
              </a:solidFill>
            </a:endParaRPr>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8"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3420908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573306" y="1131515"/>
            <a:ext cx="6937282" cy="1863381"/>
          </a:xfrm>
        </p:spPr>
        <p:txBody>
          <a:bodyPr anchor="b">
            <a:normAutofit/>
          </a:bodyPr>
          <a:lstStyle>
            <a:lvl1pPr algn="l">
              <a:defRPr sz="4800">
                <a:solidFill>
                  <a:srgbClr val="0070C0"/>
                </a:solidFill>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573306" y="3110287"/>
            <a:ext cx="6937282" cy="3196384"/>
          </a:xfrm>
        </p:spPr>
        <p:txBody>
          <a:bodyPr>
            <a:normAutofit/>
          </a:bodyPr>
          <a:lstStyle>
            <a:lvl1pPr marL="0" indent="0" algn="l">
              <a:buFont typeface="Wingdings" panose="05000000000000000000" pitchFamily="2" charset="2"/>
              <a:buNone/>
              <a:defRPr sz="2800" b="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7"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38C83B2E-3702-458B-B101-E4517A908098}" type="datetime1">
              <a:rPr lang="zh-TW" altLang="en-US" smtClean="0">
                <a:solidFill>
                  <a:prstClr val="white"/>
                </a:solidFill>
              </a:rPr>
              <a:t>2018/1/15</a:t>
            </a:fld>
            <a:endParaRPr lang="zh-TW" altLang="en-US">
              <a:solidFill>
                <a:prstClr val="white"/>
              </a:solidFill>
            </a:endParaRPr>
          </a:p>
        </p:txBody>
      </p:sp>
      <p:sp>
        <p:nvSpPr>
          <p:cNvPr id="9" name="Slide Number Placeholder 5"/>
          <p:cNvSpPr>
            <a:spLocks noGrp="1"/>
          </p:cNvSpPr>
          <p:nvPr>
            <p:ph type="sldNum" sz="quarter" idx="12"/>
          </p:nvPr>
        </p:nvSpPr>
        <p:spPr>
          <a:xfrm>
            <a:off x="8066224" y="6527771"/>
            <a:ext cx="968188" cy="365125"/>
          </a:xfrm>
          <a:prstGeom prst="rect">
            <a:avLst/>
          </a:prstGeom>
        </p:spPr>
        <p:txBody>
          <a:bodyPr/>
          <a:lstStyle>
            <a:lvl1pPr algn="r">
              <a:defRPr/>
            </a:lvl1p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10"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2778368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28C6B68D-D2D4-42BB-9968-09FC01B1DB3A}" type="datetime1">
              <a:rPr lang="zh-TW" altLang="en-US" smtClean="0">
                <a:solidFill>
                  <a:prstClr val="white"/>
                </a:solidFill>
              </a:rPr>
              <a:t>2018/1/15</a:t>
            </a:fld>
            <a:endParaRPr lang="zh-TW" altLang="en-US">
              <a:solidFill>
                <a:prstClr val="white"/>
              </a:solidFill>
            </a:endParaRPr>
          </a:p>
        </p:txBody>
      </p:sp>
      <p:sp>
        <p:nvSpPr>
          <p:cNvPr id="9" name="Footer Placeholder 4"/>
          <p:cNvSpPr>
            <a:spLocks noGrp="1"/>
          </p:cNvSpPr>
          <p:nvPr>
            <p:ph type="ftr" sz="quarter" idx="11"/>
          </p:nvPr>
        </p:nvSpPr>
        <p:spPr>
          <a:xfrm>
            <a:off x="1219660" y="6527115"/>
            <a:ext cx="240702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10"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2646773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21C6C9CC-A863-42D9-82E1-D6CAD6034B4C}" type="datetime1">
              <a:rPr lang="zh-TW" altLang="en-US" smtClean="0">
                <a:solidFill>
                  <a:prstClr val="white"/>
                </a:solidFill>
              </a:rPr>
              <a:t>2018/1/15</a:t>
            </a:fld>
            <a:endParaRPr lang="zh-TW" altLang="en-US">
              <a:solidFill>
                <a:prstClr val="white"/>
              </a:solidFill>
            </a:endParaRPr>
          </a:p>
        </p:txBody>
      </p:sp>
      <p:sp>
        <p:nvSpPr>
          <p:cNvPr id="11" name="Footer Placeholder 4"/>
          <p:cNvSpPr>
            <a:spLocks noGrp="1"/>
          </p:cNvSpPr>
          <p:nvPr>
            <p:ph type="ftr" sz="quarter" idx="11"/>
          </p:nvPr>
        </p:nvSpPr>
        <p:spPr>
          <a:xfrm>
            <a:off x="1219660" y="6527115"/>
            <a:ext cx="240702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251791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640541" y="1215340"/>
            <a:ext cx="7234519" cy="5131671"/>
          </a:xfrm>
        </p:spPr>
        <p:txBody>
          <a:bodyPr/>
          <a:lstStyle>
            <a:lvl2pPr>
              <a:defRPr sz="3200" b="1">
                <a:solidFill>
                  <a:srgbClr val="0070C0"/>
                </a:solidFill>
              </a:defRPr>
            </a:lvl2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a:xfrm>
            <a:off x="0" y="6533216"/>
            <a:ext cx="1260000" cy="365125"/>
          </a:xfrm>
          <a:prstGeom prst="rect">
            <a:avLst/>
          </a:prstGeom>
        </p:spPr>
        <p:txBody>
          <a:bodyPr/>
          <a:lstStyle>
            <a:lvl1pPr algn="ctr">
              <a:defRPr>
                <a:solidFill>
                  <a:schemeClr val="bg1"/>
                </a:solidFill>
              </a:defRPr>
            </a:lvl1pPr>
          </a:lstStyle>
          <a:p>
            <a:fld id="{E474DE71-D59B-43CB-82AA-A6186EB03D2B}" type="datetime1">
              <a:rPr lang="zh-TW" altLang="en-US" smtClean="0"/>
              <a:t>2018/1/15</a:t>
            </a:fld>
            <a:endParaRPr lang="zh-TW" altLang="en-US"/>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8"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dirty="0"/>
              <a:t>計算機概論 </a:t>
            </a:r>
            <a:r>
              <a:rPr lang="en-US" altLang="zh-TW" dirty="0"/>
              <a:t>A (PC05123)</a:t>
            </a:r>
            <a:endParaRPr lang="zh-TW" altLang="en-US" dirty="0"/>
          </a:p>
        </p:txBody>
      </p:sp>
    </p:spTree>
    <p:extLst>
      <p:ext uri="{BB962C8B-B14F-4D97-AF65-F5344CB8AC3E}">
        <p14:creationId xmlns:p14="http://schemas.microsoft.com/office/powerpoint/2010/main" val="3127820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BF5C8F62-E48C-4FF9-AAE1-C94E03645B74}" type="datetime1">
              <a:rPr lang="zh-TW" altLang="en-US" smtClean="0">
                <a:solidFill>
                  <a:prstClr val="white"/>
                </a:solidFill>
              </a:rPr>
              <a:t>2018/1/15</a:t>
            </a:fld>
            <a:endParaRPr lang="zh-TW" altLang="en-US">
              <a:solidFill>
                <a:prstClr val="white"/>
              </a:solidFill>
            </a:endParaRPr>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9"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2139280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只有標題">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tx1">
                    <a:lumMod val="85000"/>
                    <a:lumOff val="15000"/>
                  </a:schemeClr>
                </a:solidFill>
              </a:defRPr>
            </a:lvl1pPr>
          </a:lstStyle>
          <a:p>
            <a:fld id="{FAA8B95E-FAC4-4C2C-A0BE-2D10ECCBB7D0}" type="datetime1">
              <a:rPr lang="zh-TW" altLang="en-US" smtClean="0">
                <a:solidFill>
                  <a:prstClr val="black">
                    <a:lumMod val="85000"/>
                    <a:lumOff val="15000"/>
                  </a:prstClr>
                </a:solidFill>
              </a:rPr>
              <a:t>2018/1/15</a:t>
            </a:fld>
            <a:endParaRPr lang="zh-TW" altLang="en-US">
              <a:solidFill>
                <a:prstClr val="black">
                  <a:lumMod val="85000"/>
                  <a:lumOff val="15000"/>
                </a:prstClr>
              </a:solidFill>
            </a:endParaRPr>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pic>
        <p:nvPicPr>
          <p:cNvPr id="10" name="圖片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9423"/>
            <a:ext cx="9291918" cy="5575151"/>
          </a:xfrm>
          <a:prstGeom prst="rect">
            <a:avLst/>
          </a:prstGeom>
        </p:spPr>
      </p:pic>
      <p:sp>
        <p:nvSpPr>
          <p:cNvPr id="4" name="文字版面配置區 3"/>
          <p:cNvSpPr>
            <a:spLocks noGrp="1"/>
          </p:cNvSpPr>
          <p:nvPr>
            <p:ph type="body" sz="quarter" idx="13"/>
          </p:nvPr>
        </p:nvSpPr>
        <p:spPr>
          <a:xfrm>
            <a:off x="2540000" y="1076512"/>
            <a:ext cx="6120000" cy="3216088"/>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2421859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E473F970-2FC7-46F3-A68C-6B6AB8877254}" type="datetime1">
              <a:rPr lang="zh-TW" altLang="en-US" smtClean="0">
                <a:solidFill>
                  <a:prstClr val="white"/>
                </a:solidFill>
              </a:rPr>
              <a:t>2018/1/15</a:t>
            </a:fld>
            <a:endParaRPr lang="zh-TW" altLang="en-US">
              <a:solidFill>
                <a:prstClr val="white"/>
              </a:solidFill>
            </a:endParaRPr>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
        <p:nvSpPr>
          <p:cNvPr id="7"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Tree>
    <p:extLst>
      <p:ext uri="{BB962C8B-B14F-4D97-AF65-F5344CB8AC3E}">
        <p14:creationId xmlns:p14="http://schemas.microsoft.com/office/powerpoint/2010/main" val="456627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E1D06402-C9CE-41FC-80E0-53F74EC14AA0}" type="datetime1">
              <a:rPr lang="zh-TW" altLang="en-US" smtClean="0">
                <a:solidFill>
                  <a:prstClr val="white"/>
                </a:solidFill>
              </a:rPr>
              <a:t>2018/1/15</a:t>
            </a:fld>
            <a:endParaRPr lang="zh-TW" altLang="en-US">
              <a:solidFill>
                <a:prstClr val="white"/>
              </a:solidFill>
            </a:endParaRPr>
          </a:p>
        </p:txBody>
      </p:sp>
      <p:sp>
        <p:nvSpPr>
          <p:cNvPr id="6" name="Footer Placeholder 5"/>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495348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1340682" y="6527771"/>
            <a:ext cx="1815352" cy="365125"/>
          </a:xfrm>
          <a:prstGeom prst="rect">
            <a:avLst/>
          </a:prstGeom>
        </p:spPr>
        <p:txBody>
          <a:bodyPr/>
          <a:lstStyle/>
          <a:p>
            <a:fld id="{E52D41BB-ED03-4C76-8B55-06E8036D6061}" type="datetime1">
              <a:rPr lang="zh-TW" altLang="en-US" smtClean="0">
                <a:solidFill>
                  <a:prstClr val="white"/>
                </a:solidFill>
              </a:rPr>
              <a:t>2018/1/15</a:t>
            </a:fld>
            <a:endParaRPr lang="zh-TW" altLang="en-US">
              <a:solidFill>
                <a:prstClr val="white"/>
              </a:solidFill>
            </a:endParaRPr>
          </a:p>
        </p:txBody>
      </p:sp>
      <p:sp>
        <p:nvSpPr>
          <p:cNvPr id="6" name="Footer Placeholder 5"/>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7" name="Slide Number Placeholder 6"/>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1836347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E009E4DD-C04C-4EB6-9BE5-B7FF533CED1A}" type="datetime1">
              <a:rPr lang="zh-TW" altLang="en-US" smtClean="0">
                <a:solidFill>
                  <a:prstClr val="white"/>
                </a:solidFill>
              </a:rPr>
              <a:t>2018/1/15</a:t>
            </a:fld>
            <a:endParaRPr lang="zh-TW" altLang="en-US">
              <a:solidFill>
                <a:prstClr val="white"/>
              </a:solidFill>
            </a:endParaRPr>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2896243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340682" y="6527771"/>
            <a:ext cx="1815352" cy="365125"/>
          </a:xfrm>
          <a:prstGeom prst="rect">
            <a:avLst/>
          </a:prstGeom>
        </p:spPr>
        <p:txBody>
          <a:bodyPr/>
          <a:lstStyle/>
          <a:p>
            <a:fld id="{CFDCAA5B-6457-4B21-B11E-4A916BC9FE6B}" type="datetime1">
              <a:rPr lang="zh-TW" altLang="en-US" smtClean="0">
                <a:solidFill>
                  <a:prstClr val="white"/>
                </a:solidFill>
              </a:rPr>
              <a:t>2018/1/15</a:t>
            </a:fld>
            <a:endParaRPr lang="zh-TW" altLang="en-US">
              <a:solidFill>
                <a:prstClr val="white"/>
              </a:solidFill>
            </a:endParaRPr>
          </a:p>
        </p:txBody>
      </p:sp>
      <p:sp>
        <p:nvSpPr>
          <p:cNvPr id="5" name="Footer Placeholder 4"/>
          <p:cNvSpPr>
            <a:spLocks noGrp="1"/>
          </p:cNvSpPr>
          <p:nvPr>
            <p:ph type="ftr" sz="quarter" idx="11"/>
          </p:nvPr>
        </p:nvSpPr>
        <p:spPr>
          <a:xfrm>
            <a:off x="3236716" y="6502931"/>
            <a:ext cx="4589474" cy="365125"/>
          </a:xfrm>
          <a:prstGeom prst="rect">
            <a:avLst/>
          </a:prstGeom>
        </p:spPr>
        <p:txBody>
          <a:body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6" name="Slide Number Placeholder 5"/>
          <p:cNvSpPr>
            <a:spLocks noGrp="1"/>
          </p:cNvSpPr>
          <p:nvPr>
            <p:ph type="sldNum" sz="quarter" idx="12"/>
          </p:nvPr>
        </p:nvSpPr>
        <p:spPr>
          <a:xfrm>
            <a:off x="7906872" y="6516378"/>
            <a:ext cx="968188" cy="365125"/>
          </a:xfrm>
          <a:prstGeom prst="rect">
            <a:avLst/>
          </a:prstGeom>
        </p:spPr>
        <p:txBody>
          <a:bodyPr/>
          <a:lstStyle/>
          <a:p>
            <a:fld id="{C45D8186-99EE-4364-AA57-C9F4FAA33639}" type="slidenum">
              <a:rPr lang="zh-TW" altLang="en-US" smtClean="0">
                <a:solidFill>
                  <a:prstClr val="black"/>
                </a:solidFill>
              </a:rPr>
              <a:pPr/>
              <a:t>‹#›</a:t>
            </a:fld>
            <a:endParaRPr lang="zh-TW" altLang="en-US">
              <a:solidFill>
                <a:prstClr val="black"/>
              </a:solidFill>
            </a:endParaRPr>
          </a:p>
        </p:txBody>
      </p:sp>
    </p:spTree>
    <p:extLst>
      <p:ext uri="{BB962C8B-B14F-4D97-AF65-F5344CB8AC3E}">
        <p14:creationId xmlns:p14="http://schemas.microsoft.com/office/powerpoint/2010/main" val="1439898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990165" y="1930204"/>
            <a:ext cx="6750425" cy="4416808"/>
          </a:xfrm>
        </p:spPr>
        <p:txBody>
          <a:bodyPr/>
          <a:lstStyle>
            <a:lvl1pPr>
              <a:defRPr baseline="0">
                <a:solidFill>
                  <a:schemeClr val="tx1">
                    <a:lumMod val="75000"/>
                    <a:lumOff val="25000"/>
                  </a:schemeClr>
                </a:solidFill>
                <a:latin typeface="Arial" panose="020B0604020202020204" pitchFamily="34" charset="0"/>
              </a:defRPr>
            </a:lvl1pPr>
            <a:lvl2pPr>
              <a:defRPr b="1" baseline="0">
                <a:solidFill>
                  <a:srgbClr val="0070C0"/>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pic>
        <p:nvPicPr>
          <p:cNvPr id="9" name="圖片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33041" y="1119366"/>
            <a:ext cx="871804" cy="810838"/>
          </a:xfrm>
          <a:prstGeom prst="rect">
            <a:avLst/>
          </a:prstGeom>
        </p:spPr>
      </p:pic>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DE69A657-ACCE-4E73-85B6-D6914AC3B89C}" type="datetime1">
              <a:rPr lang="zh-TW" altLang="en-US" smtClean="0"/>
              <a:t>2018/1/15</a:t>
            </a:fld>
            <a:endParaRPr lang="zh-TW" altLang="en-US"/>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8"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224491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573306" y="1131515"/>
            <a:ext cx="6937282" cy="1863381"/>
          </a:xfrm>
        </p:spPr>
        <p:txBody>
          <a:bodyPr anchor="b">
            <a:normAutofit/>
          </a:bodyPr>
          <a:lstStyle>
            <a:lvl1pPr algn="l">
              <a:defRPr sz="4800">
                <a:solidFill>
                  <a:srgbClr val="0070C0"/>
                </a:solidFill>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573306" y="3110287"/>
            <a:ext cx="6937282" cy="3196384"/>
          </a:xfrm>
        </p:spPr>
        <p:txBody>
          <a:bodyPr>
            <a:normAutofit/>
          </a:bodyPr>
          <a:lstStyle>
            <a:lvl1pPr marL="0" indent="0" algn="l">
              <a:buFont typeface="Wingdings" panose="05000000000000000000" pitchFamily="2" charset="2"/>
              <a:buNone/>
              <a:defRPr sz="2800" b="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7"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DCC05A74-639C-4597-8388-8B7577BF6E59}" type="datetime1">
              <a:rPr lang="zh-TW" altLang="en-US" smtClean="0"/>
              <a:t>2018/1/15</a:t>
            </a:fld>
            <a:endParaRPr lang="zh-TW" altLang="en-US"/>
          </a:p>
        </p:txBody>
      </p:sp>
      <p:sp>
        <p:nvSpPr>
          <p:cNvPr id="9" name="Slide Number Placeholder 5"/>
          <p:cNvSpPr>
            <a:spLocks noGrp="1"/>
          </p:cNvSpPr>
          <p:nvPr>
            <p:ph type="sldNum" sz="quarter" idx="12"/>
          </p:nvPr>
        </p:nvSpPr>
        <p:spPr>
          <a:xfrm>
            <a:off x="8066224" y="6527771"/>
            <a:ext cx="968188" cy="365125"/>
          </a:xfrm>
          <a:prstGeom prst="rect">
            <a:avLst/>
          </a:prstGeom>
        </p:spPr>
        <p:txBody>
          <a:bodyPr/>
          <a:lstStyle>
            <a:lvl1pPr algn="r">
              <a:defRPr/>
            </a:lvl1pPr>
          </a:lstStyle>
          <a:p>
            <a:fld id="{C45D8186-99EE-4364-AA57-C9F4FAA33639}" type="slidenum">
              <a:rPr lang="zh-TW" altLang="en-US" smtClean="0"/>
              <a:pPr/>
              <a:t>‹#›</a:t>
            </a:fld>
            <a:endParaRPr lang="zh-TW" altLang="en-US"/>
          </a:p>
        </p:txBody>
      </p:sp>
      <p:sp>
        <p:nvSpPr>
          <p:cNvPr id="10"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131618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E8CF2553-C653-49D4-AEE4-996FE373EB81}" type="datetime1">
              <a:rPr lang="zh-TW" altLang="en-US" smtClean="0"/>
              <a:t>2018/1/15</a:t>
            </a:fld>
            <a:endParaRPr lang="zh-TW" altLang="en-US"/>
          </a:p>
        </p:txBody>
      </p:sp>
      <p:sp>
        <p:nvSpPr>
          <p:cNvPr id="9" name="Footer Placeholder 4"/>
          <p:cNvSpPr>
            <a:spLocks noGrp="1"/>
          </p:cNvSpPr>
          <p:nvPr>
            <p:ph type="ftr" sz="quarter" idx="11"/>
          </p:nvPr>
        </p:nvSpPr>
        <p:spPr>
          <a:xfrm>
            <a:off x="1219660" y="6527115"/>
            <a:ext cx="2407024" cy="365125"/>
          </a:xfrm>
          <a:prstGeom prst="rect">
            <a:avLst/>
          </a:prstGeom>
        </p:spPr>
        <p:txBody>
          <a:bodyPr/>
          <a:lstStyle/>
          <a:p>
            <a:r>
              <a:rPr lang="zh-TW" altLang="en-US"/>
              <a:t>計算機概論 </a:t>
            </a:r>
            <a:r>
              <a:rPr lang="en-US" altLang="zh-TW"/>
              <a:t>A (PC05123A)</a:t>
            </a:r>
            <a:endParaRPr lang="zh-TW" altLang="en-US"/>
          </a:p>
        </p:txBody>
      </p:sp>
      <p:sp>
        <p:nvSpPr>
          <p:cNvPr id="10"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2915766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0"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FFCDC50F-F004-41DA-946B-B6DBC22C7800}" type="datetime1">
              <a:rPr lang="zh-TW" altLang="en-US" smtClean="0"/>
              <a:t>2018/1/15</a:t>
            </a:fld>
            <a:endParaRPr lang="zh-TW" altLang="en-US"/>
          </a:p>
        </p:txBody>
      </p:sp>
      <p:sp>
        <p:nvSpPr>
          <p:cNvPr id="11" name="Footer Placeholder 4"/>
          <p:cNvSpPr>
            <a:spLocks noGrp="1"/>
          </p:cNvSpPr>
          <p:nvPr>
            <p:ph type="ftr" sz="quarter" idx="11"/>
          </p:nvPr>
        </p:nvSpPr>
        <p:spPr>
          <a:xfrm>
            <a:off x="1219660" y="6527115"/>
            <a:ext cx="2407024" cy="365125"/>
          </a:xfrm>
          <a:prstGeom prst="rect">
            <a:avLst/>
          </a:prstGeom>
        </p:spPr>
        <p:txBody>
          <a:bodyPr/>
          <a:lstStyle/>
          <a:p>
            <a:r>
              <a:rPr lang="zh-TW" altLang="en-US"/>
              <a:t>計算機概論 </a:t>
            </a:r>
            <a:r>
              <a:rPr lang="en-US" altLang="zh-TW"/>
              <a:t>A (PC05123A)</a:t>
            </a:r>
            <a:endParaRPr lang="zh-TW" altLang="en-US"/>
          </a:p>
        </p:txBody>
      </p:sp>
      <p:sp>
        <p:nvSpPr>
          <p:cNvPr id="12"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Tree>
    <p:extLst>
      <p:ext uri="{BB962C8B-B14F-4D97-AF65-F5344CB8AC3E}">
        <p14:creationId xmlns:p14="http://schemas.microsoft.com/office/powerpoint/2010/main" val="927084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492C3D7D-A70E-42C2-930F-DFF8CFCF1072}" type="datetime1">
              <a:rPr lang="zh-TW" altLang="en-US" smtClean="0"/>
              <a:t>2018/1/15</a:t>
            </a:fld>
            <a:endParaRPr lang="zh-TW" altLang="en-US"/>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9"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dirty="0"/>
              <a:t>計算機概論 </a:t>
            </a:r>
            <a:r>
              <a:rPr lang="en-US" altLang="zh-TW" dirty="0"/>
              <a:t>A (PC05123A)</a:t>
            </a:r>
            <a:endParaRPr lang="zh-TW" altLang="en-US" dirty="0"/>
          </a:p>
        </p:txBody>
      </p:sp>
    </p:spTree>
    <p:extLst>
      <p:ext uri="{BB962C8B-B14F-4D97-AF65-F5344CB8AC3E}">
        <p14:creationId xmlns:p14="http://schemas.microsoft.com/office/powerpoint/2010/main" val="714488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D76623AF-111D-4DB5-8E6D-15B814266084}" type="datetime1">
              <a:rPr lang="zh-TW" altLang="en-US" smtClean="0"/>
              <a:t>2018/1/15</a:t>
            </a:fld>
            <a:endParaRPr lang="zh-TW" altLang="en-US"/>
          </a:p>
        </p:txBody>
      </p:sp>
      <p:sp>
        <p:nvSpPr>
          <p:cNvPr id="8"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177" y="121023"/>
            <a:ext cx="8193741" cy="4916245"/>
          </a:xfrm>
          <a:prstGeom prst="rect">
            <a:avLst/>
          </a:prstGeom>
        </p:spPr>
      </p:pic>
      <p:sp>
        <p:nvSpPr>
          <p:cNvPr id="4" name="文字版面配置區 3"/>
          <p:cNvSpPr>
            <a:spLocks noGrp="1"/>
          </p:cNvSpPr>
          <p:nvPr>
            <p:ph type="body" sz="quarter" idx="13"/>
          </p:nvPr>
        </p:nvSpPr>
        <p:spPr>
          <a:xfrm>
            <a:off x="3362512" y="1076512"/>
            <a:ext cx="5297488" cy="2809875"/>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41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0" y="6492875"/>
            <a:ext cx="1260000" cy="365125"/>
          </a:xfrm>
          <a:prstGeom prst="rect">
            <a:avLst/>
          </a:prstGeom>
        </p:spPr>
        <p:txBody>
          <a:bodyPr/>
          <a:lstStyle>
            <a:lvl1pPr algn="ctr">
              <a:defRPr>
                <a:solidFill>
                  <a:schemeClr val="bg1"/>
                </a:solidFill>
              </a:defRPr>
            </a:lvl1pPr>
          </a:lstStyle>
          <a:p>
            <a:fld id="{313F251D-20C6-4DAB-BA46-53D483A67EBF}" type="datetime1">
              <a:rPr lang="zh-TW" altLang="en-US" smtClean="0"/>
              <a:t>2018/1/15</a:t>
            </a:fld>
            <a:endParaRPr lang="zh-TW" altLang="en-US"/>
          </a:p>
        </p:txBody>
      </p:sp>
      <p:sp>
        <p:nvSpPr>
          <p:cNvPr id="6" name="Slide Number Placeholder 5"/>
          <p:cNvSpPr>
            <a:spLocks noGrp="1"/>
          </p:cNvSpPr>
          <p:nvPr>
            <p:ph type="sldNum" sz="quarter" idx="12"/>
          </p:nvPr>
        </p:nvSpPr>
        <p:spPr>
          <a:xfrm>
            <a:off x="8066224" y="6527771"/>
            <a:ext cx="968188" cy="365125"/>
          </a:xfrm>
          <a:prstGeom prst="rect">
            <a:avLst/>
          </a:prstGeom>
        </p:spPr>
        <p:txBody>
          <a:bodyPr/>
          <a:lstStyle/>
          <a:p>
            <a:fld id="{C45D8186-99EE-4364-AA57-C9F4FAA33639}" type="slidenum">
              <a:rPr lang="zh-TW" altLang="en-US" smtClean="0"/>
              <a:t>‹#›</a:t>
            </a:fld>
            <a:endParaRPr lang="zh-TW" altLang="en-US"/>
          </a:p>
        </p:txBody>
      </p:sp>
      <p:sp>
        <p:nvSpPr>
          <p:cNvPr id="7" name="Footer Placeholder 4"/>
          <p:cNvSpPr>
            <a:spLocks noGrp="1"/>
          </p:cNvSpPr>
          <p:nvPr>
            <p:ph type="ftr" sz="quarter" idx="11"/>
          </p:nvPr>
        </p:nvSpPr>
        <p:spPr>
          <a:xfrm>
            <a:off x="6942708" y="850215"/>
            <a:ext cx="2201292" cy="365125"/>
          </a:xfrm>
          <a:prstGeom prst="rect">
            <a:avLst/>
          </a:prstGeom>
        </p:spPr>
        <p:txBody>
          <a:bodyPr anchor="ctr"/>
          <a:lstStyle>
            <a:lvl1pPr algn="ctr">
              <a:defRPr sz="1200" baseline="0">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Tree>
    <p:extLst>
      <p:ext uri="{BB962C8B-B14F-4D97-AF65-F5344CB8AC3E}">
        <p14:creationId xmlns:p14="http://schemas.microsoft.com/office/powerpoint/2010/main" val="34463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710475" y="0"/>
            <a:ext cx="8433525" cy="93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aseline="0">
              <a:latin typeface="Arial Black" panose="020B0A04020102020204" pitchFamily="34" charset="0"/>
              <a:ea typeface="微軟正黑體" panose="020B0604030504040204" pitchFamily="34" charset="-120"/>
            </a:endParaRPr>
          </a:p>
        </p:txBody>
      </p:sp>
      <p:sp>
        <p:nvSpPr>
          <p:cNvPr id="2" name="Title Placeholder 1"/>
          <p:cNvSpPr>
            <a:spLocks noGrp="1"/>
          </p:cNvSpPr>
          <p:nvPr>
            <p:ph type="title"/>
          </p:nvPr>
        </p:nvSpPr>
        <p:spPr>
          <a:xfrm>
            <a:off x="1260000" y="26895"/>
            <a:ext cx="7884000" cy="936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680883" y="1267181"/>
            <a:ext cx="7207624" cy="4909781"/>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8" name="矩形 7"/>
          <p:cNvSpPr/>
          <p:nvPr userDrawn="1"/>
        </p:nvSpPr>
        <p:spPr>
          <a:xfrm>
            <a:off x="710475" y="6562165"/>
            <a:ext cx="8433525" cy="2958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aseline="0">
              <a:solidFill>
                <a:schemeClr val="tx1">
                  <a:lumMod val="85000"/>
                  <a:lumOff val="15000"/>
                </a:schemeClr>
              </a:solidFill>
              <a:latin typeface="Arial Black" panose="020B0A04020102020204" pitchFamily="34" charset="0"/>
              <a:ea typeface="微軟正黑體" panose="020B0604030504040204" pitchFamily="34" charset="-120"/>
            </a:endParaRPr>
          </a:p>
        </p:txBody>
      </p:sp>
      <p:sp>
        <p:nvSpPr>
          <p:cNvPr id="9" name="矩形 8"/>
          <p:cNvSpPr/>
          <p:nvPr userDrawn="1"/>
        </p:nvSpPr>
        <p:spPr>
          <a:xfrm>
            <a:off x="-9525" y="936000"/>
            <a:ext cx="720000" cy="5922000"/>
          </a:xfrm>
          <a:prstGeom prst="rect">
            <a:avLst/>
          </a:prstGeom>
          <a:solidFill>
            <a:srgbClr val="2B3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92100" y="238125"/>
            <a:ext cx="531746" cy="482600"/>
          </a:xfrm>
          <a:prstGeom prst="rect">
            <a:avLst/>
          </a:prstGeom>
        </p:spPr>
      </p:pic>
      <p:sp>
        <p:nvSpPr>
          <p:cNvPr id="15" name="Footer Placeholder 4"/>
          <p:cNvSpPr>
            <a:spLocks noGrp="1"/>
          </p:cNvSpPr>
          <p:nvPr>
            <p:ph type="ftr" sz="quarter" idx="11"/>
          </p:nvPr>
        </p:nvSpPr>
        <p:spPr>
          <a:xfrm>
            <a:off x="6942708" y="850215"/>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t>計算機概論 </a:t>
            </a:r>
            <a:r>
              <a:rPr lang="en-US" altLang="zh-TW"/>
              <a:t>A (PC05123A)</a:t>
            </a:r>
            <a:endParaRPr lang="zh-TW" altLang="en-US" dirty="0"/>
          </a:p>
        </p:txBody>
      </p:sp>
      <p:sp>
        <p:nvSpPr>
          <p:cNvPr id="16" name="Slide Number Placeholder 5"/>
          <p:cNvSpPr>
            <a:spLocks noGrp="1"/>
          </p:cNvSpPr>
          <p:nvPr>
            <p:ph type="sldNum" sz="quarter" idx="12"/>
          </p:nvPr>
        </p:nvSpPr>
        <p:spPr>
          <a:xfrm>
            <a:off x="8066224" y="6510323"/>
            <a:ext cx="968188" cy="365125"/>
          </a:xfrm>
          <a:prstGeom prst="rect">
            <a:avLst/>
          </a:prstGeom>
        </p:spPr>
        <p:txBody>
          <a:bodyPr/>
          <a:lstStyle>
            <a:lvl1pPr algn="r">
              <a:defRPr baseline="0">
                <a:latin typeface="Arial" panose="020B0604020202020204" pitchFamily="34" charset="0"/>
                <a:ea typeface="微軟正黑體" panose="020B0604030504040204" pitchFamily="34" charset="-120"/>
              </a:defRPr>
            </a:lvl1pPr>
          </a:lstStyle>
          <a:p>
            <a:fld id="{C45D8186-99EE-4364-AA57-C9F4FAA33639}" type="slidenum">
              <a:rPr lang="zh-TW" altLang="en-US" smtClean="0"/>
              <a:pPr/>
              <a:t>‹#›</a:t>
            </a:fld>
            <a:endParaRPr lang="zh-TW" altLang="en-US" dirty="0"/>
          </a:p>
        </p:txBody>
      </p:sp>
      <p:sp>
        <p:nvSpPr>
          <p:cNvPr id="11" name="Date Placeholder 3"/>
          <p:cNvSpPr>
            <a:spLocks noGrp="1"/>
          </p:cNvSpPr>
          <p:nvPr>
            <p:ph type="dt" sz="half" idx="2"/>
          </p:nvPr>
        </p:nvSpPr>
        <p:spPr>
          <a:xfrm>
            <a:off x="-172356" y="6532095"/>
            <a:ext cx="1032329" cy="365125"/>
          </a:xfrm>
          <a:prstGeom prst="rect">
            <a:avLst/>
          </a:prstGeom>
        </p:spPr>
        <p:txBody>
          <a:bodyPr/>
          <a:lstStyle>
            <a:lvl1pPr algn="ctr">
              <a:defRPr sz="1100" baseline="0">
                <a:solidFill>
                  <a:schemeClr val="bg1"/>
                </a:solidFill>
                <a:latin typeface="Arial" panose="020B0604020202020204" pitchFamily="34" charset="0"/>
                <a:ea typeface="微軟正黑體" panose="020B0604030504040204" pitchFamily="34" charset="-120"/>
              </a:defRPr>
            </a:lvl1pPr>
          </a:lstStyle>
          <a:p>
            <a:fld id="{58F3CEB9-3FCB-4B00-828C-18FBD1349977}" type="datetime1">
              <a:rPr lang="zh-TW" altLang="en-US" smtClean="0"/>
              <a:pPr/>
              <a:t>2018/1/15</a:t>
            </a:fld>
            <a:endParaRPr lang="zh-TW" altLang="en-US" dirty="0"/>
          </a:p>
        </p:txBody>
      </p:sp>
    </p:spTree>
    <p:extLst>
      <p:ext uri="{BB962C8B-B14F-4D97-AF65-F5344CB8AC3E}">
        <p14:creationId xmlns:p14="http://schemas.microsoft.com/office/powerpoint/2010/main" val="3160476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73" r:id="rId8"/>
    <p:sldLayoutId id="2147483667" r:id="rId9"/>
    <p:sldLayoutId id="2147483668" r:id="rId10"/>
    <p:sldLayoutId id="2147483669" r:id="rId11"/>
    <p:sldLayoutId id="2147483670" r:id="rId12"/>
    <p:sldLayoutId id="2147483671" r:id="rId13"/>
  </p:sldLayoutIdLst>
  <p:hf hdr="0" dt="0"/>
  <p:txStyles>
    <p:titleStyle>
      <a:lvl1pPr algn="ctr" defTabSz="914400" rtl="0" eaLnBrk="1" latinLnBrk="0" hangingPunct="1">
        <a:lnSpc>
          <a:spcPct val="90000"/>
        </a:lnSpc>
        <a:spcBef>
          <a:spcPct val="0"/>
        </a:spcBef>
        <a:buNone/>
        <a:defRPr sz="4400" b="1" kern="1200" baseline="0">
          <a:solidFill>
            <a:schemeClr val="bg1"/>
          </a:solidFill>
          <a:latin typeface="Arial Black" panose="020B0A04020102020204" pitchFamily="34" charset="0"/>
          <a:ea typeface="微軟正黑體" panose="020B0604030504040204" pitchFamily="34" charset="-120"/>
          <a:cs typeface="+mj-cs"/>
        </a:defRPr>
      </a:lvl1pPr>
    </p:titleStyle>
    <p:bodyStyle>
      <a:lvl1pPr marL="0" indent="0" algn="just" defTabSz="914400" rtl="0" eaLnBrk="1" latinLnBrk="0" hangingPunct="1">
        <a:lnSpc>
          <a:spcPct val="100000"/>
        </a:lnSpc>
        <a:spcBef>
          <a:spcPts val="1000"/>
        </a:spcBef>
        <a:buFont typeface="Arial" panose="020B0604020202020204" pitchFamily="34" charset="0"/>
        <a:buNone/>
        <a:defRPr sz="32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1pPr>
      <a:lvl2pPr marL="457200" indent="0" algn="just" defTabSz="914400" rtl="0" eaLnBrk="1" latinLnBrk="0" hangingPunct="1">
        <a:lnSpc>
          <a:spcPct val="100000"/>
        </a:lnSpc>
        <a:spcBef>
          <a:spcPts val="500"/>
        </a:spcBef>
        <a:buFont typeface="Arial" panose="020B0604020202020204" pitchFamily="34" charset="0"/>
        <a:buNone/>
        <a:defRPr sz="28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2pPr>
      <a:lvl3pPr marL="914400" indent="0" algn="just" defTabSz="914400" rtl="0" eaLnBrk="1" latinLnBrk="0" hangingPunct="1">
        <a:lnSpc>
          <a:spcPct val="100000"/>
        </a:lnSpc>
        <a:spcBef>
          <a:spcPts val="500"/>
        </a:spcBef>
        <a:buFont typeface="Arial" panose="020B0604020202020204" pitchFamily="34" charset="0"/>
        <a:buNone/>
        <a:defRPr sz="24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3pPr>
      <a:lvl4pPr marL="13716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4pPr>
      <a:lvl5pPr marL="18288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1260000" y="0"/>
            <a:ext cx="7884000" cy="93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Arial Black" panose="020B0A04020102020204" pitchFamily="34" charset="0"/>
              <a:ea typeface="微軟正黑體" panose="020B0604030504040204" pitchFamily="34" charset="-120"/>
            </a:endParaRPr>
          </a:p>
        </p:txBody>
      </p:sp>
      <p:sp>
        <p:nvSpPr>
          <p:cNvPr id="2" name="Title Placeholder 1"/>
          <p:cNvSpPr>
            <a:spLocks noGrp="1"/>
          </p:cNvSpPr>
          <p:nvPr>
            <p:ph type="title"/>
          </p:nvPr>
        </p:nvSpPr>
        <p:spPr>
          <a:xfrm>
            <a:off x="1260000" y="26895"/>
            <a:ext cx="7884000" cy="936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680883" y="1267181"/>
            <a:ext cx="7207624" cy="4909781"/>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8" name="矩形 7"/>
          <p:cNvSpPr/>
          <p:nvPr userDrawn="1"/>
        </p:nvSpPr>
        <p:spPr>
          <a:xfrm>
            <a:off x="1260000" y="6562165"/>
            <a:ext cx="7884000" cy="2958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lumMod val="85000"/>
                  <a:lumOff val="15000"/>
                </a:prstClr>
              </a:solidFill>
              <a:latin typeface="Arial Black" panose="020B0A04020102020204" pitchFamily="34" charset="0"/>
              <a:ea typeface="微軟正黑體" panose="020B0604030504040204" pitchFamily="34" charset="-120"/>
            </a:endParaRPr>
          </a:p>
        </p:txBody>
      </p:sp>
      <p:sp>
        <p:nvSpPr>
          <p:cNvPr id="9" name="矩形 8"/>
          <p:cNvSpPr/>
          <p:nvPr userDrawn="1"/>
        </p:nvSpPr>
        <p:spPr>
          <a:xfrm>
            <a:off x="0" y="936000"/>
            <a:ext cx="1260000" cy="5922000"/>
          </a:xfrm>
          <a:prstGeom prst="rect">
            <a:avLst/>
          </a:prstGeom>
          <a:solidFill>
            <a:srgbClr val="2B3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10" name="圖片 9"/>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96854" y="64821"/>
            <a:ext cx="870317" cy="789879"/>
          </a:xfrm>
          <a:prstGeom prst="rect">
            <a:avLst/>
          </a:prstGeom>
        </p:spPr>
      </p:pic>
      <p:sp>
        <p:nvSpPr>
          <p:cNvPr id="14" name="Date Placeholder 3"/>
          <p:cNvSpPr>
            <a:spLocks noGrp="1"/>
          </p:cNvSpPr>
          <p:nvPr>
            <p:ph type="dt" sz="half" idx="10"/>
          </p:nvPr>
        </p:nvSpPr>
        <p:spPr>
          <a:xfrm>
            <a:off x="0" y="6510323"/>
            <a:ext cx="1260000" cy="365125"/>
          </a:xfrm>
          <a:prstGeom prst="rect">
            <a:avLst/>
          </a:prstGeom>
        </p:spPr>
        <p:txBody>
          <a:bodyPr/>
          <a:lstStyle>
            <a:lvl1pPr algn="ctr">
              <a:defRPr baseline="0">
                <a:solidFill>
                  <a:schemeClr val="bg1"/>
                </a:solidFill>
                <a:latin typeface="Arial" panose="020B0604020202020204" pitchFamily="34" charset="0"/>
                <a:ea typeface="微軟正黑體" panose="020B0604030504040204" pitchFamily="34" charset="-120"/>
              </a:defRPr>
            </a:lvl1pPr>
          </a:lstStyle>
          <a:p>
            <a:fld id="{DBB172C0-86B6-4812-9587-BC62ACFC7DB9}" type="datetime1">
              <a:rPr lang="zh-TW" altLang="en-US" smtClean="0">
                <a:solidFill>
                  <a:prstClr val="white"/>
                </a:solidFill>
              </a:rPr>
              <a:t>2018/1/15</a:t>
            </a:fld>
            <a:endParaRPr lang="zh-TW" altLang="en-US">
              <a:solidFill>
                <a:prstClr val="white"/>
              </a:solidFill>
            </a:endParaRPr>
          </a:p>
        </p:txBody>
      </p:sp>
      <p:sp>
        <p:nvSpPr>
          <p:cNvPr id="15" name="Footer Placeholder 4"/>
          <p:cNvSpPr>
            <a:spLocks noGrp="1"/>
          </p:cNvSpPr>
          <p:nvPr>
            <p:ph type="ftr" sz="quarter" idx="11"/>
          </p:nvPr>
        </p:nvSpPr>
        <p:spPr>
          <a:xfrm>
            <a:off x="6942708" y="850215"/>
            <a:ext cx="2201292" cy="365125"/>
          </a:xfrm>
          <a:prstGeom prst="rect">
            <a:avLst/>
          </a:prstGeom>
        </p:spPr>
        <p:txBody>
          <a:bodyPr anchor="ctr"/>
          <a:lstStyle>
            <a:lvl1pPr algn="r">
              <a:defRPr sz="1200" baseline="0">
                <a:solidFill>
                  <a:schemeClr val="tx1">
                    <a:lumMod val="50000"/>
                    <a:lumOff val="50000"/>
                  </a:schemeClr>
                </a:solidFill>
                <a:latin typeface="Arial" panose="020B0604020202020204" pitchFamily="34" charset="0"/>
                <a:ea typeface="微軟正黑體" panose="020B0604030504040204" pitchFamily="34" charset="-120"/>
              </a:defRPr>
            </a:lvl1pPr>
          </a:lstStyle>
          <a:p>
            <a:r>
              <a:rPr lang="zh-TW" altLang="en-US">
                <a:solidFill>
                  <a:prstClr val="black">
                    <a:lumMod val="50000"/>
                    <a:lumOff val="50000"/>
                  </a:prstClr>
                </a:solidFill>
              </a:rPr>
              <a:t>計算機概論 </a:t>
            </a:r>
            <a:r>
              <a:rPr lang="en-US" altLang="zh-TW">
                <a:solidFill>
                  <a:prstClr val="black">
                    <a:lumMod val="50000"/>
                    <a:lumOff val="50000"/>
                  </a:prstClr>
                </a:solidFill>
              </a:rPr>
              <a:t>A (PC05123A)</a:t>
            </a:r>
            <a:endParaRPr lang="zh-TW" altLang="en-US" dirty="0">
              <a:solidFill>
                <a:prstClr val="black">
                  <a:lumMod val="50000"/>
                  <a:lumOff val="50000"/>
                </a:prstClr>
              </a:solidFill>
            </a:endParaRPr>
          </a:p>
        </p:txBody>
      </p:sp>
      <p:sp>
        <p:nvSpPr>
          <p:cNvPr id="16" name="Slide Number Placeholder 5"/>
          <p:cNvSpPr>
            <a:spLocks noGrp="1"/>
          </p:cNvSpPr>
          <p:nvPr>
            <p:ph type="sldNum" sz="quarter" idx="12"/>
          </p:nvPr>
        </p:nvSpPr>
        <p:spPr>
          <a:xfrm>
            <a:off x="8066224" y="6510323"/>
            <a:ext cx="968188" cy="365125"/>
          </a:xfrm>
          <a:prstGeom prst="rect">
            <a:avLst/>
          </a:prstGeom>
        </p:spPr>
        <p:txBody>
          <a:bodyPr/>
          <a:lstStyle>
            <a:lvl1pPr algn="r">
              <a:defRPr baseline="0">
                <a:latin typeface="Arial" panose="020B0604020202020204" pitchFamily="34" charset="0"/>
                <a:ea typeface="微軟正黑體" panose="020B0604030504040204" pitchFamily="34" charset="-120"/>
              </a:defRPr>
            </a:lvl1pPr>
          </a:lstStyle>
          <a:p>
            <a:fld id="{C45D8186-99EE-4364-AA57-C9F4FAA33639}" type="slidenum">
              <a:rPr lang="zh-TW" altLang="en-US" smtClean="0">
                <a:solidFill>
                  <a:prstClr val="black"/>
                </a:solidFill>
              </a:rPr>
              <a:pPr/>
              <a:t>‹#›</a:t>
            </a:fld>
            <a:endParaRPr lang="zh-TW" altLang="en-US" dirty="0">
              <a:solidFill>
                <a:prstClr val="black"/>
              </a:solidFill>
            </a:endParaRPr>
          </a:p>
        </p:txBody>
      </p:sp>
    </p:spTree>
    <p:extLst>
      <p:ext uri="{BB962C8B-B14F-4D97-AF65-F5344CB8AC3E}">
        <p14:creationId xmlns:p14="http://schemas.microsoft.com/office/powerpoint/2010/main" val="136392993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dt="0"/>
  <p:txStyles>
    <p:titleStyle>
      <a:lvl1pPr algn="ctr" defTabSz="914400" rtl="0" eaLnBrk="1" latinLnBrk="0" hangingPunct="1">
        <a:lnSpc>
          <a:spcPct val="90000"/>
        </a:lnSpc>
        <a:spcBef>
          <a:spcPct val="0"/>
        </a:spcBef>
        <a:buNone/>
        <a:defRPr sz="4400" b="1" kern="1200" baseline="0">
          <a:solidFill>
            <a:schemeClr val="bg1"/>
          </a:solidFill>
          <a:latin typeface="Arial Black" panose="020B0A04020102020204" pitchFamily="34" charset="0"/>
          <a:ea typeface="微軟正黑體" panose="020B0604030504040204" pitchFamily="34" charset="-120"/>
          <a:cs typeface="+mj-cs"/>
        </a:defRPr>
      </a:lvl1pPr>
    </p:titleStyle>
    <p:bodyStyle>
      <a:lvl1pPr marL="0" indent="0" algn="just" defTabSz="914400" rtl="0" eaLnBrk="1" latinLnBrk="0" hangingPunct="1">
        <a:lnSpc>
          <a:spcPct val="100000"/>
        </a:lnSpc>
        <a:spcBef>
          <a:spcPts val="1000"/>
        </a:spcBef>
        <a:buFont typeface="Arial" panose="020B0604020202020204" pitchFamily="34" charset="0"/>
        <a:buNone/>
        <a:defRPr sz="32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1pPr>
      <a:lvl2pPr marL="457200" indent="0" algn="just" defTabSz="914400" rtl="0" eaLnBrk="1" latinLnBrk="0" hangingPunct="1">
        <a:lnSpc>
          <a:spcPct val="100000"/>
        </a:lnSpc>
        <a:spcBef>
          <a:spcPts val="500"/>
        </a:spcBef>
        <a:buFont typeface="Arial" panose="020B0604020202020204" pitchFamily="34" charset="0"/>
        <a:buNone/>
        <a:defRPr sz="28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2pPr>
      <a:lvl3pPr marL="914400" indent="0" algn="just" defTabSz="914400" rtl="0" eaLnBrk="1" latinLnBrk="0" hangingPunct="1">
        <a:lnSpc>
          <a:spcPct val="100000"/>
        </a:lnSpc>
        <a:spcBef>
          <a:spcPts val="500"/>
        </a:spcBef>
        <a:buFont typeface="Arial" panose="020B0604020202020204" pitchFamily="34" charset="0"/>
        <a:buNone/>
        <a:defRPr sz="24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3pPr>
      <a:lvl4pPr marL="13716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4pPr>
      <a:lvl5pPr marL="18288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slide" Target="slide67.xml"/><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slide" Target="slide5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slide" Target="slide28.xml"/><Relationship Id="rId5" Type="http://schemas.openxmlformats.org/officeDocument/2006/relationships/image" Target="../media/image20.png"/><Relationship Id="rId10" Type="http://schemas.openxmlformats.org/officeDocument/2006/relationships/slide" Target="slide2.xml"/><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15.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25.jpg"/><Relationship Id="rId7" Type="http://schemas.openxmlformats.org/officeDocument/2006/relationships/slide" Target="slide2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28.png"/><Relationship Id="rId5" Type="http://schemas.openxmlformats.org/officeDocument/2006/relationships/image" Target="../media/image27.jpg"/><Relationship Id="rId10" Type="http://schemas.openxmlformats.org/officeDocument/2006/relationships/hyperlink" Target="https://www.youtube.com/watch?v=09tRb1G5afU" TargetMode="External"/><Relationship Id="rId4" Type="http://schemas.openxmlformats.org/officeDocument/2006/relationships/image" Target="../media/image26.jpg"/><Relationship Id="rId9" Type="http://schemas.openxmlformats.org/officeDocument/2006/relationships/slide" Target="slide67.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2.xml"/><Relationship Id="rId7" Type="http://schemas.openxmlformats.org/officeDocument/2006/relationships/hyperlink" Target="https://www.youtube.com/watch?v=5jsuVSNEJiU"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17.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29.jpeg"/><Relationship Id="rId7" Type="http://schemas.openxmlformats.org/officeDocument/2006/relationships/slide" Target="slide5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QdQL11uWWcI" TargetMode="External"/><Relationship Id="rId3" Type="http://schemas.openxmlformats.org/officeDocument/2006/relationships/image" Target="../media/image31.png"/><Relationship Id="rId7" Type="http://schemas.openxmlformats.org/officeDocument/2006/relationships/slide" Target="slide67.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28.xml"/><Relationship Id="rId7" Type="http://schemas.openxmlformats.org/officeDocument/2006/relationships/slide" Target="slide24.xml"/><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slide" Target="slide3.xml"/><Relationship Id="rId4" Type="http://schemas.openxmlformats.org/officeDocument/2006/relationships/slide" Target="slide58.xml"/></Relationships>
</file>

<file path=ppt/slides/_rels/slide20.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36.jpeg"/><Relationship Id="rId7" Type="http://schemas.openxmlformats.org/officeDocument/2006/relationships/slide" Target="slide58.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67.xml"/><Relationship Id="rId4" Type="http://schemas.openxmlformats.org/officeDocument/2006/relationships/slide" Target="slide58.xml"/></Relationships>
</file>

<file path=ppt/slides/_rels/slide2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slide" Target="slide67.xml"/><Relationship Id="rId4" Type="http://schemas.openxmlformats.org/officeDocument/2006/relationships/slide" Target="slide58.xml"/></Relationships>
</file>

<file path=ppt/slides/_rels/slide26.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slide" Target="slide67.xml"/><Relationship Id="rId4" Type="http://schemas.openxmlformats.org/officeDocument/2006/relationships/slide" Target="slide58.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28.xml"/><Relationship Id="rId7" Type="http://schemas.openxmlformats.org/officeDocument/2006/relationships/slide" Target="slide37.xml"/><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slide" Target="slide44.xml"/><Relationship Id="rId5" Type="http://schemas.openxmlformats.org/officeDocument/2006/relationships/slide" Target="slide29.xml"/><Relationship Id="rId10" Type="http://schemas.openxmlformats.org/officeDocument/2006/relationships/slide" Target="slide67.xml"/><Relationship Id="rId4" Type="http://schemas.openxmlformats.org/officeDocument/2006/relationships/slide" Target="slide58.xml"/><Relationship Id="rId9" Type="http://schemas.openxmlformats.org/officeDocument/2006/relationships/slide" Target="slide55.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2.xml"/><Relationship Id="rId7" Type="http://schemas.openxmlformats.org/officeDocument/2006/relationships/hyperlink" Target="https://www.youtube.com/watch?v=Ubih5wNkDKo" TargetMode="Externa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33.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44.png"/><Relationship Id="rId7" Type="http://schemas.openxmlformats.org/officeDocument/2006/relationships/slide" Target="slide58.xml"/><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slide" Target="slide67.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38.xml.rels><?xml version="1.0" encoding="UTF-8" standalone="yes"?>
<Relationships xmlns="http://schemas.openxmlformats.org/package/2006/relationships"><Relationship Id="rId8" Type="http://schemas.openxmlformats.org/officeDocument/2006/relationships/hyperlink" Target="https://www.youtube.com/watch?v=uW6vLAk7dTI" TargetMode="External"/><Relationship Id="rId3" Type="http://schemas.openxmlformats.org/officeDocument/2006/relationships/image" Target="../media/image52.jpg"/><Relationship Id="rId7" Type="http://schemas.openxmlformats.org/officeDocument/2006/relationships/slide" Target="slide67.xm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 Id="rId9"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slide" Target="slide67.xml"/><Relationship Id="rId4" Type="http://schemas.openxmlformats.org/officeDocument/2006/relationships/slide" Target="slide58.xml"/></Relationships>
</file>

<file path=ppt/slides/_rels/slide4.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7.jpeg"/><Relationship Id="rId7" Type="http://schemas.openxmlformats.org/officeDocument/2006/relationships/slide" Target="slide58.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slide" Target="slide67.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slide" Target="slide67.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slide" Target="slide67.xml"/><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47.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62.png"/><Relationship Id="rId7" Type="http://schemas.openxmlformats.org/officeDocument/2006/relationships/slide" Target="slide58.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5.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9.jpeg"/><Relationship Id="rId7" Type="http://schemas.openxmlformats.org/officeDocument/2006/relationships/slide" Target="slide2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1.gif"/><Relationship Id="rId4" Type="http://schemas.openxmlformats.org/officeDocument/2006/relationships/image" Target="../media/image10.jpeg"/><Relationship Id="rId9" Type="http://schemas.openxmlformats.org/officeDocument/2006/relationships/slide" Target="slide67.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51.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68.png"/><Relationship Id="rId7" Type="http://schemas.openxmlformats.org/officeDocument/2006/relationships/slide" Target="slide2.xml"/><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slide" Target="slide67.xml"/><Relationship Id="rId4" Type="http://schemas.openxmlformats.org/officeDocument/2006/relationships/image" Target="../media/image69.png"/><Relationship Id="rId9" Type="http://schemas.openxmlformats.org/officeDocument/2006/relationships/slide" Target="slide58.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slide" Target="slide67.xml"/><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56.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slide" Target="slide67.xml"/><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57.xml.rels><?xml version="1.0" encoding="UTF-8" standalone="yes"?>
<Relationships xmlns="http://schemas.openxmlformats.org/package/2006/relationships"><Relationship Id="rId3" Type="http://schemas.openxmlformats.org/officeDocument/2006/relationships/image" Target="../media/image80.jpg"/><Relationship Id="rId7" Type="http://schemas.openxmlformats.org/officeDocument/2006/relationships/slide" Target="slide67.xml"/><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58.xml.rels><?xml version="1.0" encoding="UTF-8" standalone="yes"?>
<Relationships xmlns="http://schemas.openxmlformats.org/package/2006/relationships"><Relationship Id="rId8" Type="http://schemas.openxmlformats.org/officeDocument/2006/relationships/slide" Target="slide63.xml"/><Relationship Id="rId3" Type="http://schemas.openxmlformats.org/officeDocument/2006/relationships/slide" Target="slide28.xml"/><Relationship Id="rId7" Type="http://schemas.openxmlformats.org/officeDocument/2006/relationships/slide" Target="slide61.xml"/><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slide" Target="slide62.xml"/><Relationship Id="rId11" Type="http://schemas.openxmlformats.org/officeDocument/2006/relationships/slide" Target="slide67.xml"/><Relationship Id="rId5" Type="http://schemas.openxmlformats.org/officeDocument/2006/relationships/slide" Target="slide59.xml"/><Relationship Id="rId10" Type="http://schemas.openxmlformats.org/officeDocument/2006/relationships/slide" Target="slide64.xml"/><Relationship Id="rId4" Type="http://schemas.openxmlformats.org/officeDocument/2006/relationships/slide" Target="slide58.xml"/><Relationship Id="rId9" Type="http://schemas.openxmlformats.org/officeDocument/2006/relationships/slide" Target="slide60.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slide" Target="slide6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slide" Target="slide67.xml"/><Relationship Id="rId2" Type="http://schemas.openxmlformats.org/officeDocument/2006/relationships/image" Target="../media/image82.jpg"/><Relationship Id="rId1" Type="http://schemas.openxmlformats.org/officeDocument/2006/relationships/slideLayout" Target="../slideLayouts/slideLayout7.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4.jp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5.jp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6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67.xml"/><Relationship Id="rId4" Type="http://schemas.openxmlformats.org/officeDocument/2006/relationships/slide" Target="slide58.xml"/></Relationships>
</file>

<file path=ppt/slides/_rels/slide64.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hyperlink" Target="http://www.books.com.tw/" TargetMode="External"/><Relationship Id="rId7" Type="http://schemas.openxmlformats.org/officeDocument/2006/relationships/slide" Target="slide28.xml"/><Relationship Id="rId2" Type="http://schemas.openxmlformats.org/officeDocument/2006/relationships/hyperlink" Target="http://www.tsmc.com/chinese/default.htm" TargetMode="Externa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hyperlink" Target="http://www.groupon.com.tw/" TargetMode="External"/><Relationship Id="rId4" Type="http://schemas.openxmlformats.org/officeDocument/2006/relationships/hyperlink" Target="https://tw.bid.yahoo.com/" TargetMode="External"/><Relationship Id="rId9" Type="http://schemas.openxmlformats.org/officeDocument/2006/relationships/slide" Target="slide67.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slide" Target="slide78.xml"/><Relationship Id="rId7" Type="http://schemas.openxmlformats.org/officeDocument/2006/relationships/slide" Target="slide28.xml"/><Relationship Id="rId2" Type="http://schemas.openxmlformats.org/officeDocument/2006/relationships/slide" Target="slide68.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80.xml"/><Relationship Id="rId4" Type="http://schemas.openxmlformats.org/officeDocument/2006/relationships/slide" Target="slide79.xml"/><Relationship Id="rId9" Type="http://schemas.openxmlformats.org/officeDocument/2006/relationships/slide" Target="slide67.xml"/></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6.jp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69.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88.jpg"/><Relationship Id="rId7" Type="http://schemas.openxmlformats.org/officeDocument/2006/relationships/slide" Target="slide58.xml"/><Relationship Id="rId2" Type="http://schemas.openxmlformats.org/officeDocument/2006/relationships/image" Target="../media/image87.jpg"/><Relationship Id="rId1" Type="http://schemas.openxmlformats.org/officeDocument/2006/relationships/slideLayout" Target="../slideLayouts/slideLayout7.xml"/><Relationship Id="rId6" Type="http://schemas.openxmlformats.org/officeDocument/2006/relationships/slide" Target="slide28.xml"/><Relationship Id="rId5" Type="http://schemas.openxmlformats.org/officeDocument/2006/relationships/slide" Target="slide2.xml"/><Relationship Id="rId4" Type="http://schemas.openxmlformats.org/officeDocument/2006/relationships/hyperlink" Target="http://www.dezeen.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slide" Target="slide6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1.jp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2.jpg"/><Relationship Id="rId1" Type="http://schemas.openxmlformats.org/officeDocument/2006/relationships/slideLayout" Target="../slideLayouts/slideLayout7.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74.xml.rels><?xml version="1.0" encoding="UTF-8" standalone="yes"?>
<Relationships xmlns="http://schemas.openxmlformats.org/package/2006/relationships"><Relationship Id="rId8" Type="http://schemas.openxmlformats.org/officeDocument/2006/relationships/hyperlink" Target="https://www.youtube.com/watch?v=xktwDfasPGQ" TargetMode="External"/><Relationship Id="rId3" Type="http://schemas.microsoft.com/office/2007/relationships/hdphoto" Target="../media/hdphoto1.wdp"/><Relationship Id="rId7" Type="http://schemas.openxmlformats.org/officeDocument/2006/relationships/slide" Target="slide67.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 Id="rId9" Type="http://schemas.openxmlformats.org/officeDocument/2006/relationships/image" Target="../media/image28.png"/></Relationships>
</file>

<file path=ppt/slides/_rels/slide75.xml.rels><?xml version="1.0" encoding="UTF-8" standalone="yes"?>
<Relationships xmlns="http://schemas.openxmlformats.org/package/2006/relationships"><Relationship Id="rId3" Type="http://schemas.openxmlformats.org/officeDocument/2006/relationships/image" Target="../media/image95.jpg"/><Relationship Id="rId7" Type="http://schemas.openxmlformats.org/officeDocument/2006/relationships/slide" Target="slide67.xml"/><Relationship Id="rId2" Type="http://schemas.openxmlformats.org/officeDocument/2006/relationships/image" Target="../media/image94.jpg"/><Relationship Id="rId1" Type="http://schemas.openxmlformats.org/officeDocument/2006/relationships/slideLayout" Target="../slideLayouts/slideLayout7.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76.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67.xml"/><Relationship Id="rId4" Type="http://schemas.openxmlformats.org/officeDocument/2006/relationships/slide" Target="slide58.xml"/></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6.jpeg"/><Relationship Id="rId1" Type="http://schemas.openxmlformats.org/officeDocument/2006/relationships/slideLayout" Target="../slideLayouts/slideLayout7.xml"/><Relationship Id="rId6" Type="http://schemas.openxmlformats.org/officeDocument/2006/relationships/slide" Target="slide67.xml"/><Relationship Id="rId5" Type="http://schemas.openxmlformats.org/officeDocument/2006/relationships/slide" Target="slide58.xml"/><Relationship Id="rId4" Type="http://schemas.openxmlformats.org/officeDocument/2006/relationships/slide" Target="slide28.xml"/></Relationships>
</file>

<file path=ppt/slides/_rels/slide78.xml.rels><?xml version="1.0" encoding="UTF-8" standalone="yes"?>
<Relationships xmlns="http://schemas.openxmlformats.org/package/2006/relationships"><Relationship Id="rId3" Type="http://schemas.openxmlformats.org/officeDocument/2006/relationships/image" Target="../media/image98.jpg"/><Relationship Id="rId7" Type="http://schemas.openxmlformats.org/officeDocument/2006/relationships/slide" Target="slide67.xml"/><Relationship Id="rId2" Type="http://schemas.openxmlformats.org/officeDocument/2006/relationships/image" Target="../media/image97.jp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67.xml"/><Relationship Id="rId2" Type="http://schemas.openxmlformats.org/officeDocument/2006/relationships/image" Target="../media/image99.jp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28.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14.jpeg"/><Relationship Id="rId7" Type="http://schemas.openxmlformats.org/officeDocument/2006/relationships/slide" Target="slide58.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slide" Target="slide28.xml"/><Relationship Id="rId5" Type="http://schemas.openxmlformats.org/officeDocument/2006/relationships/slide" Target="slide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Layout" Target="../slideLayouts/slideLayout2.xml"/><Relationship Id="rId7" Type="http://schemas.openxmlformats.org/officeDocument/2006/relationships/slide" Target="slide58.xml"/><Relationship Id="rId12" Type="http://schemas.microsoft.com/office/2007/relationships/hdphoto" Target="../media/hdphoto2.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28.xml"/><Relationship Id="rId11" Type="http://schemas.openxmlformats.org/officeDocument/2006/relationships/image" Target="../media/image102.png"/><Relationship Id="rId5" Type="http://schemas.openxmlformats.org/officeDocument/2006/relationships/slide" Target="slide2.xml"/><Relationship Id="rId10" Type="http://schemas.openxmlformats.org/officeDocument/2006/relationships/image" Target="../media/image28.png"/><Relationship Id="rId4" Type="http://schemas.openxmlformats.org/officeDocument/2006/relationships/image" Target="../media/image101.png"/><Relationship Id="rId9" Type="http://schemas.openxmlformats.org/officeDocument/2006/relationships/hyperlink" Target="https://www.youtube.com/watch?v=YdaEUJLArKs" TargetMode="External"/></Relationships>
</file>

<file path=ppt/slides/_rels/slide9.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16.png"/><Relationship Id="rId7" Type="http://schemas.openxmlformats.org/officeDocument/2006/relationships/slide" Target="slide58.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28.xml"/><Relationship Id="rId5" Type="http://schemas.openxmlformats.org/officeDocument/2006/relationships/slide" Target="slide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2259105" y="3657879"/>
            <a:ext cx="6869435" cy="2299168"/>
          </a:xfrm>
        </p:spPr>
        <p:txBody>
          <a:bodyPr>
            <a:normAutofit/>
          </a:bodyPr>
          <a:lstStyle/>
          <a:p>
            <a:pPr algn="l"/>
            <a:r>
              <a:rPr lang="en-US" altLang="zh-TW" sz="3200" b="1" dirty="0">
                <a:solidFill>
                  <a:srgbClr val="FF0066"/>
                </a:solidFill>
              </a:rPr>
              <a:t>CH 1 </a:t>
            </a:r>
            <a:r>
              <a:rPr lang="zh-TW" altLang="en-US" sz="3200" b="1" dirty="0">
                <a:solidFill>
                  <a:srgbClr val="FF0066"/>
                </a:solidFill>
              </a:rPr>
              <a:t>電腦科技與現代生活</a:t>
            </a:r>
            <a:endParaRPr lang="en-US" altLang="zh-TW" sz="3200" b="1" dirty="0">
              <a:solidFill>
                <a:srgbClr val="FF0066"/>
              </a:solidFill>
            </a:endParaRPr>
          </a:p>
          <a:p>
            <a:pPr algn="l"/>
            <a:r>
              <a:rPr lang="en-US" altLang="zh-TW" sz="2800" dirty="0"/>
              <a:t>1-1 </a:t>
            </a:r>
            <a:r>
              <a:rPr lang="zh-TW" altLang="en-US" sz="2800" dirty="0"/>
              <a:t>現代化資訊社會</a:t>
            </a:r>
            <a:endParaRPr lang="en-US" altLang="zh-TW" sz="2800" dirty="0"/>
          </a:p>
          <a:p>
            <a:pPr algn="l"/>
            <a:r>
              <a:rPr lang="en-US" altLang="zh-TW" sz="2800" dirty="0"/>
              <a:t>1-2 </a:t>
            </a:r>
            <a:r>
              <a:rPr lang="zh-TW" altLang="en-US" sz="2800" dirty="0"/>
              <a:t>電腦科技的生活應用</a:t>
            </a:r>
          </a:p>
        </p:txBody>
      </p:sp>
      <p:sp>
        <p:nvSpPr>
          <p:cNvPr id="2" name="標題 1"/>
          <p:cNvSpPr>
            <a:spLocks noGrp="1"/>
          </p:cNvSpPr>
          <p:nvPr>
            <p:ph type="ctrTitle"/>
          </p:nvPr>
        </p:nvSpPr>
        <p:spPr>
          <a:xfrm>
            <a:off x="2595282" y="1522771"/>
            <a:ext cx="6517799" cy="1987190"/>
          </a:xfrm>
        </p:spPr>
        <p:txBody>
          <a:bodyPr anchor="ctr">
            <a:normAutofit/>
          </a:bodyPr>
          <a:lstStyle/>
          <a:p>
            <a:r>
              <a:rPr lang="zh-TW" altLang="en-US" sz="8000" dirty="0"/>
              <a:t>計算機概論 </a:t>
            </a:r>
            <a:r>
              <a:rPr lang="en-US" altLang="zh-TW" sz="8000" dirty="0"/>
              <a:t>A</a:t>
            </a:r>
            <a:endParaRPr lang="zh-TW" altLang="en-US" sz="8000" dirty="0"/>
          </a:p>
        </p:txBody>
      </p:sp>
      <p:sp>
        <p:nvSpPr>
          <p:cNvPr id="6" name="矩形 5"/>
          <p:cNvSpPr/>
          <p:nvPr/>
        </p:nvSpPr>
        <p:spPr>
          <a:xfrm>
            <a:off x="6359766" y="6127234"/>
            <a:ext cx="2659702" cy="338554"/>
          </a:xfrm>
          <a:prstGeom prst="rect">
            <a:avLst/>
          </a:prstGeom>
        </p:spPr>
        <p:txBody>
          <a:bodyPr wrap="none">
            <a:spAutoFit/>
          </a:bodyPr>
          <a:lstStyle/>
          <a:p>
            <a:r>
              <a:rPr lang="zh-TW" altLang="en-US" sz="1600" b="1" dirty="0">
                <a:solidFill>
                  <a:schemeClr val="bg1"/>
                </a:solidFill>
                <a:latin typeface="Arial Black" panose="020B0A04020102020204" pitchFamily="34" charset="0"/>
                <a:ea typeface="微軟正黑體" panose="020B0604030504040204" pitchFamily="34" charset="-120"/>
              </a:rPr>
              <a:t>計算機概論 </a:t>
            </a:r>
            <a:r>
              <a:rPr lang="en-US" altLang="zh-TW" sz="1600" b="1" dirty="0">
                <a:solidFill>
                  <a:schemeClr val="bg1"/>
                </a:solidFill>
                <a:latin typeface="Arial Black" panose="020B0A04020102020204" pitchFamily="34" charset="0"/>
                <a:ea typeface="微軟正黑體" panose="020B0604030504040204" pitchFamily="34" charset="-120"/>
              </a:rPr>
              <a:t>A (PC05123)</a:t>
            </a:r>
            <a:endParaRPr lang="zh-TW" altLang="en-US" sz="1600" b="1" dirty="0">
              <a:solidFill>
                <a:schemeClr val="bg1"/>
              </a:solidFill>
              <a:latin typeface="Arial Black" panose="020B0A04020102020204" pitchFamily="34" charset="0"/>
              <a:ea typeface="微軟正黑體" panose="020B0604030504040204" pitchFamily="34" charset="-120"/>
            </a:endParaRPr>
          </a:p>
        </p:txBody>
      </p:sp>
    </p:spTree>
    <p:extLst>
      <p:ext uri="{BB962C8B-B14F-4D97-AF65-F5344CB8AC3E}">
        <p14:creationId xmlns:p14="http://schemas.microsoft.com/office/powerpoint/2010/main" val="1748419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latin typeface="Arial" panose="020B0604020202020204" pitchFamily="34" charset="0"/>
                <a:cs typeface="Arial" panose="020B0604020202020204" pitchFamily="34" charset="0"/>
              </a:rPr>
              <a:t>積體電路容納的電子元件數目</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9</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3833338804"/>
              </p:ext>
            </p:extLst>
          </p:nvPr>
        </p:nvGraphicFramePr>
        <p:xfrm>
          <a:off x="1104900" y="1262526"/>
          <a:ext cx="7364506" cy="3847356"/>
        </p:xfrm>
        <a:graphic>
          <a:graphicData uri="http://schemas.openxmlformats.org/drawingml/2006/table">
            <a:tbl>
              <a:tblPr firstRow="1" bandRow="1">
                <a:tableStyleId>{5C22544A-7EE6-4342-B048-85BDC9FD1C3A}</a:tableStyleId>
              </a:tblPr>
              <a:tblGrid>
                <a:gridCol w="3682253">
                  <a:extLst>
                    <a:ext uri="{9D8B030D-6E8A-4147-A177-3AD203B41FA5}">
                      <a16:colId xmlns:a16="http://schemas.microsoft.com/office/drawing/2014/main" val="20000"/>
                    </a:ext>
                  </a:extLst>
                </a:gridCol>
                <a:gridCol w="3682253">
                  <a:extLst>
                    <a:ext uri="{9D8B030D-6E8A-4147-A177-3AD203B41FA5}">
                      <a16:colId xmlns:a16="http://schemas.microsoft.com/office/drawing/2014/main" val="20001"/>
                    </a:ext>
                  </a:extLst>
                </a:gridCol>
              </a:tblGrid>
              <a:tr h="641226">
                <a:tc>
                  <a:txBody>
                    <a:bodyPr/>
                    <a:lstStyle/>
                    <a:p>
                      <a:pPr algn="ctr"/>
                      <a:r>
                        <a:rPr lang="zh-TW" altLang="en-US" sz="2400" dirty="0">
                          <a:latin typeface="微軟正黑體" panose="020B0604030504040204" pitchFamily="34" charset="-120"/>
                          <a:ea typeface="微軟正黑體" panose="020B0604030504040204" pitchFamily="34" charset="-120"/>
                        </a:rPr>
                        <a:t>規格</a:t>
                      </a:r>
                    </a:p>
                  </a:txBody>
                  <a:tcPr anchor="ctr"/>
                </a:tc>
                <a:tc>
                  <a:txBody>
                    <a:bodyPr/>
                    <a:lstStyle/>
                    <a:p>
                      <a:pPr algn="ctr"/>
                      <a:r>
                        <a:rPr lang="zh-TW" altLang="en-US" sz="2400" dirty="0">
                          <a:latin typeface="微軟正黑體" panose="020B0604030504040204" pitchFamily="34" charset="-120"/>
                          <a:ea typeface="微軟正黑體" panose="020B0604030504040204" pitchFamily="34" charset="-120"/>
                        </a:rPr>
                        <a:t>容納的電子元件數目</a:t>
                      </a:r>
                    </a:p>
                  </a:txBody>
                  <a:tcPr anchor="ctr"/>
                </a:tc>
                <a:extLst>
                  <a:ext uri="{0D108BD9-81ED-4DB2-BD59-A6C34878D82A}">
                    <a16:rowId xmlns:a16="http://schemas.microsoft.com/office/drawing/2014/main" val="10000"/>
                  </a:ext>
                </a:extLst>
              </a:tr>
              <a:tr h="641226">
                <a:tc>
                  <a:txBody>
                    <a:bodyPr/>
                    <a:lstStyle/>
                    <a:p>
                      <a:pPr algn="l"/>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小型積體電路 </a:t>
                      </a:r>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(SSI)</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10 ~ 100</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1"/>
                  </a:ext>
                </a:extLst>
              </a:tr>
              <a:tr h="641226">
                <a:tc>
                  <a:txBody>
                    <a:bodyPr/>
                    <a:lstStyle/>
                    <a:p>
                      <a:pPr algn="l"/>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中型積體電路 </a:t>
                      </a:r>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(MSI)</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100 ~ 1,000</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2"/>
                  </a:ext>
                </a:extLst>
              </a:tr>
              <a:tr h="641226">
                <a:tc>
                  <a:txBody>
                    <a:bodyPr/>
                    <a:lstStyle/>
                    <a:p>
                      <a:pPr algn="l"/>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大型積體電路 </a:t>
                      </a:r>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(LSI)</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1,000</a:t>
                      </a:r>
                      <a:r>
                        <a:rPr lang="en-US" altLang="zh-TW" sz="2400" baseline="0" dirty="0">
                          <a:solidFill>
                            <a:schemeClr val="tx1">
                              <a:lumMod val="75000"/>
                              <a:lumOff val="25000"/>
                            </a:schemeClr>
                          </a:solidFill>
                          <a:latin typeface="微軟正黑體" panose="020B0604030504040204" pitchFamily="34" charset="-120"/>
                          <a:ea typeface="微軟正黑體" panose="020B0604030504040204" pitchFamily="34" charset="-120"/>
                        </a:rPr>
                        <a:t> ~ 100,000</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3"/>
                  </a:ext>
                </a:extLst>
              </a:tr>
              <a:tr h="641226">
                <a:tc>
                  <a:txBody>
                    <a:bodyPr/>
                    <a:lstStyle/>
                    <a:p>
                      <a:pPr algn="l"/>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超大型積體電路 </a:t>
                      </a:r>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(VLSI)</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100,000 ~ 1,000,000</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4"/>
                  </a:ext>
                </a:extLst>
              </a:tr>
              <a:tr h="641226">
                <a:tc>
                  <a:txBody>
                    <a:bodyPr/>
                    <a:lstStyle/>
                    <a:p>
                      <a:pPr algn="l"/>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極大型積體電路 </a:t>
                      </a:r>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(ULSI)</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1,000,000 </a:t>
                      </a:r>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以上</a:t>
                      </a:r>
                    </a:p>
                  </a:txBody>
                  <a:tcPr anchor="ctr"/>
                </a:tc>
                <a:extLst>
                  <a:ext uri="{0D108BD9-81ED-4DB2-BD59-A6C34878D82A}">
                    <a16:rowId xmlns:a16="http://schemas.microsoft.com/office/drawing/2014/main" val="10005"/>
                  </a:ext>
                </a:extLst>
              </a:tr>
            </a:tbl>
          </a:graphicData>
        </a:graphic>
      </p:graphicFrame>
      <p:sp>
        <p:nvSpPr>
          <p:cNvPr id="5" name="文字方塊 4"/>
          <p:cNvSpPr txBox="1"/>
          <p:nvPr/>
        </p:nvSpPr>
        <p:spPr>
          <a:xfrm>
            <a:off x="1102481" y="5284694"/>
            <a:ext cx="7429678" cy="1015663"/>
          </a:xfrm>
          <a:prstGeom prst="rect">
            <a:avLst/>
          </a:prstGeom>
          <a:noFill/>
        </p:spPr>
        <p:txBody>
          <a:bodyPr wrap="square" rtlCol="0">
            <a:spAutoFit/>
          </a:bodyPr>
          <a:lstStyle/>
          <a:p>
            <a:pPr algn="just"/>
            <a:r>
              <a:rPr lang="zh-TW" altLang="en-US" sz="2000" b="1" dirty="0">
                <a:solidFill>
                  <a:schemeClr val="accent5"/>
                </a:solidFill>
                <a:latin typeface="微軟正黑體" panose="020B0604030504040204" pitchFamily="34" charset="-120"/>
                <a:ea typeface="微軟正黑體" panose="020B0604030504040204" pitchFamily="34" charset="-120"/>
              </a:rPr>
              <a:t>摩爾定律：</a:t>
            </a:r>
            <a:r>
              <a:rPr lang="zh-TW" altLang="en-US" sz="2000" dirty="0">
                <a:solidFill>
                  <a:schemeClr val="bg2">
                    <a:lumMod val="50000"/>
                  </a:schemeClr>
                </a:solidFill>
                <a:latin typeface="微軟正黑體" panose="020B0604030504040204" pitchFamily="34" charset="-120"/>
                <a:ea typeface="微軟正黑體" panose="020B0604030504040204" pitchFamily="34" charset="-120"/>
              </a:rPr>
              <a:t>是由</a:t>
            </a:r>
            <a:r>
              <a:rPr lang="en-US" altLang="zh-TW" sz="2000" dirty="0">
                <a:solidFill>
                  <a:schemeClr val="bg2">
                    <a:lumMod val="50000"/>
                  </a:schemeClr>
                </a:solidFill>
                <a:latin typeface="微軟正黑體" panose="020B0604030504040204" pitchFamily="34" charset="-120"/>
                <a:ea typeface="微軟正黑體" panose="020B0604030504040204" pitchFamily="34" charset="-120"/>
              </a:rPr>
              <a:t>Intel</a:t>
            </a:r>
            <a:r>
              <a:rPr lang="zh-TW" altLang="en-US" sz="2000" dirty="0">
                <a:solidFill>
                  <a:schemeClr val="bg2">
                    <a:lumMod val="50000"/>
                  </a:schemeClr>
                </a:solidFill>
                <a:latin typeface="微軟正黑體" panose="020B0604030504040204" pitchFamily="34" charset="-120"/>
                <a:ea typeface="微軟正黑體" panose="020B0604030504040204" pitchFamily="34" charset="-120"/>
              </a:rPr>
              <a:t>創辦人摩爾</a:t>
            </a:r>
            <a:r>
              <a:rPr lang="en-US" altLang="zh-TW" sz="2000" dirty="0">
                <a:solidFill>
                  <a:schemeClr val="bg2">
                    <a:lumMod val="50000"/>
                  </a:schemeClr>
                </a:solidFill>
                <a:latin typeface="微軟正黑體" panose="020B0604030504040204" pitchFamily="34" charset="-120"/>
                <a:ea typeface="微軟正黑體" panose="020B0604030504040204" pitchFamily="34" charset="-120"/>
              </a:rPr>
              <a:t>(Gordon Moore)</a:t>
            </a:r>
            <a:r>
              <a:rPr lang="zh-TW" altLang="en-US" sz="2000" dirty="0">
                <a:solidFill>
                  <a:schemeClr val="bg2">
                    <a:lumMod val="50000"/>
                  </a:schemeClr>
                </a:solidFill>
                <a:latin typeface="微軟正黑體" panose="020B0604030504040204" pitchFamily="34" charset="-120"/>
                <a:ea typeface="微軟正黑體" panose="020B0604030504040204" pitchFamily="34" charset="-120"/>
              </a:rPr>
              <a:t>所提出的，其內容為：集成電路上可容納的電晶體數目，約每隔</a:t>
            </a:r>
            <a:r>
              <a:rPr lang="en-US" altLang="zh-TW" sz="2000" dirty="0">
                <a:solidFill>
                  <a:schemeClr val="bg2">
                    <a:lumMod val="50000"/>
                  </a:schemeClr>
                </a:solidFill>
                <a:latin typeface="微軟正黑體" panose="020B0604030504040204" pitchFamily="34" charset="-120"/>
                <a:ea typeface="微軟正黑體" panose="020B0604030504040204" pitchFamily="34" charset="-120"/>
              </a:rPr>
              <a:t>18</a:t>
            </a:r>
            <a:r>
              <a:rPr lang="zh-TW" altLang="en-US" sz="2000" dirty="0">
                <a:solidFill>
                  <a:schemeClr val="bg2">
                    <a:lumMod val="50000"/>
                  </a:schemeClr>
                </a:solidFill>
                <a:latin typeface="微軟正黑體" panose="020B0604030504040204" pitchFamily="34" charset="-120"/>
                <a:ea typeface="微軟正黑體" panose="020B0604030504040204" pitchFamily="34" charset="-120"/>
              </a:rPr>
              <a:t>個月便會增加一倍，其性能也將提升一倍，但售價相同。</a:t>
            </a:r>
          </a:p>
        </p:txBody>
      </p:sp>
      <p:sp>
        <p:nvSpPr>
          <p:cNvPr id="8" name="文字方塊 7"/>
          <p:cNvSpPr txBox="1"/>
          <p:nvPr/>
        </p:nvSpPr>
        <p:spPr>
          <a:xfrm>
            <a:off x="1260000" y="6540400"/>
            <a:ext cx="1800493"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積體電路規格表</a:t>
            </a:r>
          </a:p>
        </p:txBody>
      </p:sp>
      <p:sp>
        <p:nvSpPr>
          <p:cNvPr id="14" name="矩形 13">
            <a:hlinkClick r:id="rId3"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0" name="矩形 19">
            <a:hlinkClick r:id="rId6"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48511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電腦的發展史</a:t>
            </a:r>
            <a:endParaRPr lang="zh-TW" altLang="en-US" dirty="0">
              <a:latin typeface="Arial" panose="020B0604020202020204" pitchFamily="34" charset="0"/>
              <a:cs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橢圓 13"/>
          <p:cNvSpPr/>
          <p:nvPr/>
        </p:nvSpPr>
        <p:spPr>
          <a:xfrm>
            <a:off x="995082" y="1429574"/>
            <a:ext cx="1290917" cy="129091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TW" altLang="en-US" sz="2000" b="1" dirty="0">
                <a:latin typeface="微軟正黑體" panose="020B0604030504040204" pitchFamily="34" charset="-120"/>
                <a:ea typeface="微軟正黑體" panose="020B0604030504040204" pitchFamily="34" charset="-120"/>
              </a:rPr>
              <a:t>第五代</a:t>
            </a:r>
            <a:endParaRPr lang="en-US" altLang="zh-TW" sz="2000" b="1" dirty="0">
              <a:latin typeface="微軟正黑體" panose="020B0604030504040204" pitchFamily="34" charset="-120"/>
              <a:ea typeface="微軟正黑體" panose="020B0604030504040204" pitchFamily="34" charset="-120"/>
            </a:endParaRPr>
          </a:p>
        </p:txBody>
      </p:sp>
      <p:sp>
        <p:nvSpPr>
          <p:cNvPr id="15" name="矩形 14"/>
          <p:cNvSpPr/>
          <p:nvPr/>
        </p:nvSpPr>
        <p:spPr>
          <a:xfrm>
            <a:off x="2300370" y="1844199"/>
            <a:ext cx="1415772" cy="461665"/>
          </a:xfrm>
          <a:prstGeom prst="rect">
            <a:avLst/>
          </a:prstGeom>
        </p:spPr>
        <p:txBody>
          <a:bodyPr wrap="none">
            <a:spAutoFit/>
          </a:bodyPr>
          <a:lstStyle/>
          <a:p>
            <a:pPr lvl="0"/>
            <a:r>
              <a:rPr lang="zh-TW" altLang="en-US" sz="2400" b="1" dirty="0">
                <a:solidFill>
                  <a:srgbClr val="0070C0"/>
                </a:solidFill>
                <a:latin typeface="微軟正黑體" panose="020B0604030504040204" pitchFamily="34" charset="-120"/>
                <a:ea typeface="微軟正黑體" panose="020B0604030504040204" pitchFamily="34" charset="-120"/>
              </a:rPr>
              <a:t>人工智慧</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sp>
        <p:nvSpPr>
          <p:cNvPr id="20" name="內容版面配置區 15"/>
          <p:cNvSpPr txBox="1">
            <a:spLocks/>
          </p:cNvSpPr>
          <p:nvPr/>
        </p:nvSpPr>
        <p:spPr>
          <a:xfrm>
            <a:off x="995083" y="2851907"/>
            <a:ext cx="7879978" cy="2977393"/>
          </a:xfrm>
          <a:prstGeom prst="rect">
            <a:avLst/>
          </a:prstGeom>
        </p:spPr>
        <p:txBody>
          <a:bodyPr>
            <a:normAutofit/>
          </a:bodyPr>
          <a:lstStyle>
            <a:lvl1pPr marL="0" indent="0" algn="just" defTabSz="914400" rtl="0" eaLnBrk="1" latinLnBrk="0" hangingPunct="1">
              <a:lnSpc>
                <a:spcPct val="100000"/>
              </a:lnSpc>
              <a:spcBef>
                <a:spcPts val="1000"/>
              </a:spcBef>
              <a:buFont typeface="Arial" panose="020B0604020202020204" pitchFamily="34" charset="0"/>
              <a:buNone/>
              <a:defRPr sz="32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1pPr>
            <a:lvl2pPr marL="457200" indent="0" algn="just" defTabSz="914400" rtl="0" eaLnBrk="1" latinLnBrk="0" hangingPunct="1">
              <a:lnSpc>
                <a:spcPct val="100000"/>
              </a:lnSpc>
              <a:spcBef>
                <a:spcPts val="500"/>
              </a:spcBef>
              <a:buFont typeface="Arial" panose="020B0604020202020204" pitchFamily="34" charset="0"/>
              <a:buNone/>
              <a:defRPr sz="28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2pPr>
            <a:lvl3pPr marL="914400" indent="0" algn="just" defTabSz="914400" rtl="0" eaLnBrk="1" latinLnBrk="0" hangingPunct="1">
              <a:lnSpc>
                <a:spcPct val="100000"/>
              </a:lnSpc>
              <a:spcBef>
                <a:spcPts val="500"/>
              </a:spcBef>
              <a:buFont typeface="Arial" panose="020B0604020202020204" pitchFamily="34" charset="0"/>
              <a:buNone/>
              <a:defRPr sz="24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3pPr>
            <a:lvl4pPr marL="13716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4pPr>
            <a:lvl5pPr marL="1828800" indent="0" algn="just" defTabSz="914400" rtl="0" eaLnBrk="1" latinLnBrk="0" hangingPunct="1">
              <a:lnSpc>
                <a:spcPct val="100000"/>
              </a:lnSpc>
              <a:spcBef>
                <a:spcPts val="500"/>
              </a:spcBef>
              <a:buFont typeface="Arial" panose="020B0604020202020204" pitchFamily="34" charset="0"/>
              <a:buNone/>
              <a:defRPr sz="2000" kern="1200" baseline="0">
                <a:solidFill>
                  <a:schemeClr val="tx1">
                    <a:lumMod val="65000"/>
                    <a:lumOff val="35000"/>
                  </a:schemeClr>
                </a:solidFill>
                <a:latin typeface="Arial" panose="020B060402020202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600"/>
              </a:lnSpc>
              <a:spcBef>
                <a:spcPts val="1200"/>
              </a:spcBef>
            </a:pPr>
            <a:r>
              <a:rPr lang="zh-TW" altLang="zh-TW" sz="2600" b="1" dirty="0"/>
              <a:t>未來電腦以人工智慧為發展方向，希望電腦可以辨識人類語言與視覺影像，甚至</a:t>
            </a:r>
            <a:r>
              <a:rPr lang="zh-TW" altLang="zh-TW" sz="2600" b="1" dirty="0">
                <a:solidFill>
                  <a:srgbClr val="0070C0"/>
                </a:solidFill>
              </a:rPr>
              <a:t>具備像人類一樣的思考、學習與推理能力，進而更人性與人類溝通</a:t>
            </a:r>
            <a:r>
              <a:rPr lang="zh-TW" altLang="zh-TW" sz="2600" b="1" dirty="0"/>
              <a:t>，也就是所謂的第五代電腦。人工智慧常見的應用有專家系統、自然語言處理、機器人等</a:t>
            </a:r>
            <a:r>
              <a:rPr lang="zh-TW" altLang="en-US" sz="2600" b="1" dirty="0"/>
              <a:t>。</a:t>
            </a:r>
            <a:endParaRPr lang="zh-TW" altLang="zh-TW" sz="2600" b="1" dirty="0"/>
          </a:p>
        </p:txBody>
      </p:sp>
      <p:sp>
        <p:nvSpPr>
          <p:cNvPr id="16" name="矩形 15">
            <a:hlinkClick r:id="rId3"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4"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4" name="矩形 23">
            <a:hlinkClick r:id="rId6"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111149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4" y="26895"/>
            <a:ext cx="8433526" cy="936000"/>
          </a:xfrm>
        </p:spPr>
        <p:txBody>
          <a:bodyPr/>
          <a:lstStyle/>
          <a:p>
            <a:r>
              <a:rPr lang="zh-TW" altLang="en-US" dirty="0"/>
              <a:t>電腦的發展史</a:t>
            </a:r>
            <a:endParaRPr lang="zh-TW" altLang="en-US" dirty="0">
              <a:latin typeface="Arial" panose="020B0604020202020204" pitchFamily="34" charset="0"/>
              <a:cs typeface="Arial" panose="020B0604020202020204" pitchFamily="34" charset="0"/>
            </a:endParaRPr>
          </a:p>
        </p:txBody>
      </p:sp>
      <p:sp>
        <p:nvSpPr>
          <p:cNvPr id="16" name="內容版面配置區 15"/>
          <p:cNvSpPr>
            <a:spLocks noGrp="1"/>
          </p:cNvSpPr>
          <p:nvPr>
            <p:ph idx="1"/>
          </p:nvPr>
        </p:nvSpPr>
        <p:spPr>
          <a:xfrm>
            <a:off x="1107141" y="2839207"/>
            <a:ext cx="7605059" cy="3015493"/>
          </a:xfrm>
        </p:spPr>
        <p:txBody>
          <a:bodyPr>
            <a:normAutofit/>
          </a:bodyPr>
          <a:lstStyle/>
          <a:p>
            <a:pPr>
              <a:lnSpc>
                <a:spcPts val="3600"/>
              </a:lnSpc>
              <a:spcBef>
                <a:spcPts val="1200"/>
              </a:spcBef>
            </a:pPr>
            <a:r>
              <a:rPr lang="zh-TW" altLang="zh-TW" sz="2600" b="1" dirty="0"/>
              <a:t>自然語言處理是一項應用非常廣泛的人工智慧應用，</a:t>
            </a:r>
            <a:r>
              <a:rPr lang="zh-TW" altLang="zh-TW" sz="2600" b="1" dirty="0">
                <a:solidFill>
                  <a:srgbClr val="0070C0"/>
                </a:solidFill>
              </a:rPr>
              <a:t>透過電腦分析與辨識人類的溝通內容，並以人類的思考模式回應</a:t>
            </a:r>
            <a:r>
              <a:rPr lang="zh-TW" altLang="zh-TW" sz="2600" b="1" dirty="0"/>
              <a:t>。例如</a:t>
            </a:r>
            <a:r>
              <a:rPr lang="en-US" altLang="zh-TW" sz="2600" b="1" dirty="0"/>
              <a:t>iPhone</a:t>
            </a:r>
            <a:r>
              <a:rPr lang="zh-TW" altLang="zh-TW" sz="2600" b="1" dirty="0"/>
              <a:t>手機內建的</a:t>
            </a:r>
            <a:r>
              <a:rPr lang="en-US" altLang="zh-TW" sz="2600" b="1" dirty="0"/>
              <a:t>Siri</a:t>
            </a:r>
            <a:r>
              <a:rPr lang="zh-TW" altLang="zh-TW" sz="2600" b="1" dirty="0"/>
              <a:t>語音控制功能，可直接以人類語言下達命令，協助我們查詢天氣預報、日程安排、撥打電話、傳送簡訊等，除了對話式的應答，還能讓</a:t>
            </a:r>
            <a:r>
              <a:rPr lang="en-US" altLang="zh-TW" sz="2600" b="1" dirty="0"/>
              <a:t>Siri</a:t>
            </a:r>
            <a:r>
              <a:rPr lang="zh-TW" altLang="zh-TW" sz="2600" b="1" dirty="0"/>
              <a:t>說笑話與唱歌。</a:t>
            </a:r>
            <a:endParaRPr lang="zh-TW" altLang="en-US" sz="2600" b="1" dirty="0"/>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11</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橢圓 13"/>
          <p:cNvSpPr/>
          <p:nvPr/>
        </p:nvSpPr>
        <p:spPr>
          <a:xfrm>
            <a:off x="969042" y="1264474"/>
            <a:ext cx="1290917" cy="129091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TW" altLang="en-US" sz="1600" b="1" dirty="0">
                <a:latin typeface="微軟正黑體" panose="020B0604030504040204" pitchFamily="34" charset="-120"/>
                <a:ea typeface="微軟正黑體" panose="020B0604030504040204" pitchFamily="34" charset="-120"/>
              </a:rPr>
              <a:t>人工智慧</a:t>
            </a:r>
            <a:endParaRPr lang="en-US" altLang="zh-TW" sz="1600" b="1" dirty="0">
              <a:latin typeface="微軟正黑體" panose="020B0604030504040204" pitchFamily="34" charset="-120"/>
              <a:ea typeface="微軟正黑體" panose="020B0604030504040204" pitchFamily="34" charset="-120"/>
            </a:endParaRPr>
          </a:p>
        </p:txBody>
      </p:sp>
      <p:sp>
        <p:nvSpPr>
          <p:cNvPr id="15" name="矩形 14"/>
          <p:cNvSpPr/>
          <p:nvPr/>
        </p:nvSpPr>
        <p:spPr>
          <a:xfrm>
            <a:off x="2274330" y="1679099"/>
            <a:ext cx="2031325" cy="461665"/>
          </a:xfrm>
          <a:prstGeom prst="rect">
            <a:avLst/>
          </a:prstGeom>
        </p:spPr>
        <p:txBody>
          <a:bodyPr wrap="none">
            <a:spAutoFit/>
          </a:bodyPr>
          <a:lstStyle/>
          <a:p>
            <a:pPr lvl="0"/>
            <a:r>
              <a:rPr lang="zh-TW" altLang="en-US" sz="2400" b="1" dirty="0">
                <a:solidFill>
                  <a:srgbClr val="0070C0"/>
                </a:solidFill>
                <a:latin typeface="微軟正黑體" panose="020B0604030504040204" pitchFamily="34" charset="-120"/>
                <a:ea typeface="微軟正黑體" panose="020B0604030504040204" pitchFamily="34" charset="-120"/>
              </a:rPr>
              <a:t>自然語言處理</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sp>
        <p:nvSpPr>
          <p:cNvPr id="17" name="矩形 16">
            <a:hlinkClick r:id="rId3"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27" name="矩形 26">
            <a:hlinkClick r:id="rId4"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8" name="矩形 27">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9" name="矩形 28">
            <a:hlinkClick r:id="rId6"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763648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電腦的發展史</a:t>
            </a:r>
            <a:endParaRPr lang="zh-TW" altLang="en-US" dirty="0">
              <a:latin typeface="Arial" panose="020B0604020202020204" pitchFamily="34" charset="0"/>
              <a:cs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12</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橢圓 13"/>
          <p:cNvSpPr/>
          <p:nvPr/>
        </p:nvSpPr>
        <p:spPr>
          <a:xfrm>
            <a:off x="1121442" y="1188274"/>
            <a:ext cx="1290917" cy="129091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altLang="zh-TW" sz="2000" b="1" dirty="0">
                <a:latin typeface="微軟正黑體" panose="020B0604030504040204" pitchFamily="34" charset="-120"/>
                <a:ea typeface="微軟正黑體" panose="020B0604030504040204" pitchFamily="34" charset="-120"/>
              </a:rPr>
              <a:t>Apple</a:t>
            </a:r>
          </a:p>
          <a:p>
            <a:pPr algn="ctr"/>
            <a:r>
              <a:rPr lang="en-US" altLang="zh-TW" sz="2000" b="1" dirty="0">
                <a:latin typeface="微軟正黑體" panose="020B0604030504040204" pitchFamily="34" charset="-120"/>
                <a:ea typeface="微軟正黑體" panose="020B0604030504040204" pitchFamily="34" charset="-120"/>
              </a:rPr>
              <a:t>Siri</a:t>
            </a:r>
          </a:p>
        </p:txBody>
      </p:sp>
      <p:sp>
        <p:nvSpPr>
          <p:cNvPr id="15" name="矩形 14"/>
          <p:cNvSpPr/>
          <p:nvPr/>
        </p:nvSpPr>
        <p:spPr>
          <a:xfrm>
            <a:off x="2426730" y="1602899"/>
            <a:ext cx="5580374" cy="461665"/>
          </a:xfrm>
          <a:prstGeom prst="rect">
            <a:avLst/>
          </a:prstGeom>
        </p:spPr>
        <p:txBody>
          <a:bodyPr wrap="none">
            <a:spAutoFit/>
          </a:bodyPr>
          <a:lstStyle/>
          <a:p>
            <a:pPr lvl="0"/>
            <a:r>
              <a:rPr lang="zh-TW" altLang="en-US" sz="2400" b="1" dirty="0">
                <a:solidFill>
                  <a:srgbClr val="0070C0"/>
                </a:solidFill>
                <a:latin typeface="微軟正黑體" panose="020B0604030504040204" pitchFamily="34" charset="-120"/>
                <a:ea typeface="微軟正黑體" panose="020B0604030504040204" pitchFamily="34" charset="-120"/>
              </a:rPr>
              <a:t>直接跟</a:t>
            </a:r>
            <a:r>
              <a:rPr lang="en-US" altLang="zh-TW" sz="2400" b="1" dirty="0">
                <a:solidFill>
                  <a:srgbClr val="0070C0"/>
                </a:solidFill>
                <a:latin typeface="微軟正黑體" panose="020B0604030504040204" pitchFamily="34" charset="-120"/>
                <a:ea typeface="微軟正黑體" panose="020B0604030504040204" pitchFamily="34" charset="-120"/>
              </a:rPr>
              <a:t>Siri</a:t>
            </a:r>
            <a:r>
              <a:rPr lang="zh-TW" altLang="en-US" sz="2400" b="1" dirty="0">
                <a:solidFill>
                  <a:srgbClr val="0070C0"/>
                </a:solidFill>
                <a:latin typeface="微軟正黑體" panose="020B0604030504040204" pitchFamily="34" charset="-120"/>
                <a:ea typeface="微軟正黑體" panose="020B0604030504040204" pitchFamily="34" charset="-120"/>
              </a:rPr>
              <a:t>說話，就能幫你完成許多事情</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pic>
        <p:nvPicPr>
          <p:cNvPr id="17" name="圖片 16"/>
          <p:cNvPicPr/>
          <p:nvPr/>
        </p:nvPicPr>
        <p:blipFill>
          <a:blip r:embed="rId3">
            <a:extLst>
              <a:ext uri="{28A0092B-C50C-407E-A947-70E740481C1C}">
                <a14:useLocalDpi xmlns:a14="http://schemas.microsoft.com/office/drawing/2010/main" val="0"/>
              </a:ext>
            </a:extLst>
          </a:blip>
          <a:stretch>
            <a:fillRect/>
          </a:stretch>
        </p:blipFill>
        <p:spPr>
          <a:xfrm>
            <a:off x="2884606" y="2270016"/>
            <a:ext cx="2090065" cy="4078233"/>
          </a:xfrm>
          <a:prstGeom prst="rect">
            <a:avLst/>
          </a:prstGeom>
        </p:spPr>
      </p:pic>
      <p:pic>
        <p:nvPicPr>
          <p:cNvPr id="18" name="圖片 17"/>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02000" y="2710814"/>
            <a:ext cx="1259840" cy="1099185"/>
          </a:xfrm>
          <a:prstGeom prst="rect">
            <a:avLst/>
          </a:prstGeom>
        </p:spPr>
      </p:pic>
      <p:pic>
        <p:nvPicPr>
          <p:cNvPr id="20" name="圖片 19"/>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05218" y="3881489"/>
            <a:ext cx="1259840" cy="549275"/>
          </a:xfrm>
          <a:prstGeom prst="rect">
            <a:avLst/>
          </a:prstGeom>
        </p:spPr>
      </p:pic>
      <p:pic>
        <p:nvPicPr>
          <p:cNvPr id="24" name="圖片 23"/>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89169" y="2703942"/>
            <a:ext cx="1259840" cy="504825"/>
          </a:xfrm>
          <a:prstGeom prst="rect">
            <a:avLst/>
          </a:prstGeom>
        </p:spPr>
      </p:pic>
      <p:pic>
        <p:nvPicPr>
          <p:cNvPr id="25" name="圖片 24"/>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02000" y="4502254"/>
            <a:ext cx="1259840" cy="609600"/>
          </a:xfrm>
          <a:prstGeom prst="rect">
            <a:avLst/>
          </a:prstGeom>
        </p:spPr>
      </p:pic>
      <p:pic>
        <p:nvPicPr>
          <p:cNvPr id="26" name="圖片 25"/>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89169" y="3283266"/>
            <a:ext cx="1259840" cy="1053465"/>
          </a:xfrm>
          <a:prstGeom prst="rect">
            <a:avLst/>
          </a:prstGeom>
        </p:spPr>
      </p:pic>
      <p:pic>
        <p:nvPicPr>
          <p:cNvPr id="27" name="圖片 26"/>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85362" y="4430883"/>
            <a:ext cx="1259840" cy="1400810"/>
          </a:xfrm>
          <a:prstGeom prst="rect">
            <a:avLst/>
          </a:prstGeom>
        </p:spPr>
      </p:pic>
      <p:sp>
        <p:nvSpPr>
          <p:cNvPr id="28" name="矩形 27">
            <a:hlinkClick r:id="rId10"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29" name="矩形 28">
            <a:hlinkClick r:id="rId11"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30" name="矩形 29">
            <a:hlinkClick r:id="rId12"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31" name="矩形 30">
            <a:hlinkClick r:id="rId13"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55827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4" y="26895"/>
            <a:ext cx="8433526" cy="936000"/>
          </a:xfrm>
        </p:spPr>
        <p:txBody>
          <a:bodyPr/>
          <a:lstStyle/>
          <a:p>
            <a:r>
              <a:rPr lang="zh-TW" altLang="en-US" dirty="0"/>
              <a:t>電腦的發展史</a:t>
            </a:r>
            <a:endParaRPr lang="zh-TW" altLang="en-US" dirty="0">
              <a:latin typeface="Arial" panose="020B0604020202020204" pitchFamily="34" charset="0"/>
              <a:cs typeface="Arial" panose="020B0604020202020204" pitchFamily="34" charset="0"/>
            </a:endParaRPr>
          </a:p>
        </p:txBody>
      </p:sp>
      <p:sp>
        <p:nvSpPr>
          <p:cNvPr id="16" name="內容版面配置區 15"/>
          <p:cNvSpPr>
            <a:spLocks noGrp="1"/>
          </p:cNvSpPr>
          <p:nvPr>
            <p:ph idx="1"/>
          </p:nvPr>
        </p:nvSpPr>
        <p:spPr>
          <a:xfrm>
            <a:off x="1172242" y="2636007"/>
            <a:ext cx="7628857" cy="4094964"/>
          </a:xfrm>
        </p:spPr>
        <p:txBody>
          <a:bodyPr>
            <a:normAutofit/>
          </a:bodyPr>
          <a:lstStyle/>
          <a:p>
            <a:pPr>
              <a:lnSpc>
                <a:spcPts val="3600"/>
              </a:lnSpc>
              <a:spcBef>
                <a:spcPts val="1200"/>
              </a:spcBef>
            </a:pPr>
            <a:r>
              <a:rPr lang="zh-TW" altLang="zh-TW" sz="2600" b="1" dirty="0"/>
              <a:t>隨著人工智慧的的進步，視覺辨識能力幾乎追上人類，例如上傳相片到</a:t>
            </a:r>
            <a:r>
              <a:rPr lang="en-US" altLang="zh-TW" sz="2600" b="1" dirty="0"/>
              <a:t>Facebook</a:t>
            </a:r>
            <a:r>
              <a:rPr lang="zh-TW" altLang="zh-TW" sz="2600" b="1" dirty="0"/>
              <a:t>後，可以自動標記人名，就是臉部視覺辨識的運用。</a:t>
            </a:r>
            <a:endParaRPr lang="en-US" altLang="zh-TW" sz="2600" b="1" dirty="0"/>
          </a:p>
          <a:p>
            <a:pPr>
              <a:lnSpc>
                <a:spcPts val="3600"/>
              </a:lnSpc>
              <a:spcBef>
                <a:spcPts val="1200"/>
              </a:spcBef>
            </a:pPr>
            <a:r>
              <a:rPr lang="zh-TW" altLang="zh-TW" sz="2600" b="1" dirty="0"/>
              <a:t>在自動駕駛車、無人機、安全監控等領域，結合具有自我學習與分析能力的視覺辨識軟體平台與硬體攝影機，即可辨識影像中的人、車或物體，在交通或監控都能預測意外的發生，也能即時通報負責單位。</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橢圓 13"/>
          <p:cNvSpPr/>
          <p:nvPr/>
        </p:nvSpPr>
        <p:spPr>
          <a:xfrm>
            <a:off x="1172242" y="1213674"/>
            <a:ext cx="1290917" cy="129091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lvl="0" algn="ctr"/>
            <a:r>
              <a:rPr lang="zh-TW" altLang="en-US" sz="2800" b="1" dirty="0">
                <a:solidFill>
                  <a:prstClr val="white"/>
                </a:solidFill>
                <a:latin typeface="微軟正黑體" panose="020B0604030504040204" pitchFamily="34" charset="-120"/>
                <a:ea typeface="微軟正黑體" panose="020B0604030504040204" pitchFamily="34" charset="-120"/>
              </a:rPr>
              <a:t>人工智慧</a:t>
            </a:r>
            <a:endParaRPr lang="en-US" altLang="zh-TW" sz="2800" b="1" dirty="0">
              <a:solidFill>
                <a:prstClr val="white"/>
              </a:solidFill>
              <a:latin typeface="微軟正黑體" panose="020B0604030504040204" pitchFamily="34" charset="-120"/>
              <a:ea typeface="微軟正黑體" panose="020B0604030504040204" pitchFamily="34" charset="-120"/>
            </a:endParaRPr>
          </a:p>
        </p:txBody>
      </p:sp>
      <p:sp>
        <p:nvSpPr>
          <p:cNvPr id="15" name="矩形 14"/>
          <p:cNvSpPr/>
          <p:nvPr/>
        </p:nvSpPr>
        <p:spPr>
          <a:xfrm>
            <a:off x="2477530" y="1628299"/>
            <a:ext cx="1415772" cy="461665"/>
          </a:xfrm>
          <a:prstGeom prst="rect">
            <a:avLst/>
          </a:prstGeom>
        </p:spPr>
        <p:txBody>
          <a:bodyPr wrap="none">
            <a:spAutoFit/>
          </a:bodyPr>
          <a:lstStyle/>
          <a:p>
            <a:pPr lvl="0"/>
            <a:r>
              <a:rPr lang="zh-TW" altLang="en-US" sz="2400" b="1" dirty="0">
                <a:solidFill>
                  <a:srgbClr val="0070C0"/>
                </a:solidFill>
                <a:latin typeface="微軟正黑體" panose="020B0604030504040204" pitchFamily="34" charset="-120"/>
                <a:ea typeface="微軟正黑體" panose="020B0604030504040204" pitchFamily="34" charset="-120"/>
              </a:rPr>
              <a:t>視覺辨識</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sp>
        <p:nvSpPr>
          <p:cNvPr id="17" name="矩形 16">
            <a:hlinkClick r:id="rId3"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8" name="矩形 17">
            <a:hlinkClick r:id="rId4"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4" name="矩形 23">
            <a:hlinkClick r:id="rId6"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663554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4" y="26895"/>
            <a:ext cx="8433526" cy="936000"/>
          </a:xfrm>
        </p:spPr>
        <p:txBody>
          <a:bodyPr/>
          <a:lstStyle/>
          <a:p>
            <a:r>
              <a:rPr lang="zh-TW" altLang="en-US" dirty="0"/>
              <a:t>電腦的發展史</a:t>
            </a:r>
            <a:endParaRPr lang="zh-TW" altLang="en-US" dirty="0">
              <a:latin typeface="Arial" panose="020B0604020202020204" pitchFamily="34" charset="0"/>
              <a:cs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橢圓 13"/>
          <p:cNvSpPr/>
          <p:nvPr/>
        </p:nvSpPr>
        <p:spPr>
          <a:xfrm>
            <a:off x="1184942" y="1073974"/>
            <a:ext cx="1290917" cy="129091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lvl="0" algn="ctr"/>
            <a:r>
              <a:rPr lang="zh-TW" altLang="en-US" sz="2800" b="1" dirty="0">
                <a:solidFill>
                  <a:prstClr val="white"/>
                </a:solidFill>
                <a:latin typeface="微軟正黑體" panose="020B0604030504040204" pitchFamily="34" charset="-120"/>
                <a:ea typeface="微軟正黑體" panose="020B0604030504040204" pitchFamily="34" charset="-120"/>
              </a:rPr>
              <a:t>視覺辨識</a:t>
            </a:r>
            <a:endParaRPr lang="en-US" altLang="zh-TW" sz="2800" b="1" dirty="0">
              <a:solidFill>
                <a:prstClr val="white"/>
              </a:solidFill>
              <a:latin typeface="微軟正黑體" panose="020B0604030504040204" pitchFamily="34" charset="-120"/>
              <a:ea typeface="微軟正黑體" panose="020B0604030504040204" pitchFamily="34" charset="-120"/>
            </a:endParaRPr>
          </a:p>
        </p:txBody>
      </p:sp>
      <p:sp>
        <p:nvSpPr>
          <p:cNvPr id="15" name="矩形 14"/>
          <p:cNvSpPr/>
          <p:nvPr/>
        </p:nvSpPr>
        <p:spPr>
          <a:xfrm>
            <a:off x="2490230" y="1488599"/>
            <a:ext cx="2954655" cy="461665"/>
          </a:xfrm>
          <a:prstGeom prst="rect">
            <a:avLst/>
          </a:prstGeom>
        </p:spPr>
        <p:txBody>
          <a:bodyPr wrap="none">
            <a:spAutoFit/>
          </a:bodyPr>
          <a:lstStyle/>
          <a:p>
            <a:pPr lvl="0"/>
            <a:r>
              <a:rPr lang="zh-TW" altLang="en-US" sz="2400" b="1" dirty="0">
                <a:solidFill>
                  <a:srgbClr val="0070C0"/>
                </a:solidFill>
                <a:latin typeface="微軟正黑體" panose="020B0604030504040204" pitchFamily="34" charset="-120"/>
                <a:ea typeface="微軟正黑體" panose="020B0604030504040204" pitchFamily="34" charset="-120"/>
              </a:rPr>
              <a:t>具備自動駕駛的汽車</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pic>
        <p:nvPicPr>
          <p:cNvPr id="17" name="圖片 16"/>
          <p:cNvPicPr/>
          <p:nvPr/>
        </p:nvPicPr>
        <p:blipFill>
          <a:blip r:embed="rId3" cstate="print">
            <a:extLst>
              <a:ext uri="{28A0092B-C50C-407E-A947-70E740481C1C}">
                <a14:useLocalDpi xmlns:a14="http://schemas.microsoft.com/office/drawing/2010/main" val="0"/>
              </a:ext>
            </a:extLst>
          </a:blip>
          <a:stretch>
            <a:fillRect/>
          </a:stretch>
        </p:blipFill>
        <p:spPr>
          <a:xfrm>
            <a:off x="3755510" y="2038660"/>
            <a:ext cx="2899146" cy="2177130"/>
          </a:xfrm>
          <a:prstGeom prst="rect">
            <a:avLst/>
          </a:prstGeom>
        </p:spPr>
      </p:pic>
      <p:pic>
        <p:nvPicPr>
          <p:cNvPr id="18" name="圖片 17"/>
          <p:cNvPicPr/>
          <p:nvPr/>
        </p:nvPicPr>
        <p:blipFill>
          <a:blip r:embed="rId4" cstate="print">
            <a:extLst>
              <a:ext uri="{28A0092B-C50C-407E-A947-70E740481C1C}">
                <a14:useLocalDpi xmlns:a14="http://schemas.microsoft.com/office/drawing/2010/main" val="0"/>
              </a:ext>
            </a:extLst>
          </a:blip>
          <a:stretch>
            <a:fillRect/>
          </a:stretch>
        </p:blipFill>
        <p:spPr>
          <a:xfrm>
            <a:off x="2147900" y="4286765"/>
            <a:ext cx="2899146" cy="2177130"/>
          </a:xfrm>
          <a:prstGeom prst="rect">
            <a:avLst/>
          </a:prstGeom>
        </p:spPr>
      </p:pic>
      <p:pic>
        <p:nvPicPr>
          <p:cNvPr id="20" name="圖片 19"/>
          <p:cNvPicPr/>
          <p:nvPr/>
        </p:nvPicPr>
        <p:blipFill>
          <a:blip r:embed="rId5" cstate="print">
            <a:extLst>
              <a:ext uri="{28A0092B-C50C-407E-A947-70E740481C1C}">
                <a14:useLocalDpi xmlns:a14="http://schemas.microsoft.com/office/drawing/2010/main" val="0"/>
              </a:ext>
            </a:extLst>
          </a:blip>
          <a:stretch>
            <a:fillRect/>
          </a:stretch>
        </p:blipFill>
        <p:spPr>
          <a:xfrm>
            <a:off x="5205083" y="4286765"/>
            <a:ext cx="2899146" cy="2177130"/>
          </a:xfrm>
          <a:prstGeom prst="rect">
            <a:avLst/>
          </a:prstGeom>
        </p:spPr>
      </p:pic>
      <p:sp>
        <p:nvSpPr>
          <p:cNvPr id="16" name="矩形 15">
            <a:hlinkClick r:id="rId6"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8"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6" name="矩形 25">
            <a:hlinkClick r:id="rId9"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21" name="圖片 20">
            <a:hlinkClick r:id="rId10"/>
            <a:extLst>
              <a:ext uri="{FF2B5EF4-FFF2-40B4-BE49-F238E27FC236}">
                <a16:creationId xmlns:a16="http://schemas.microsoft.com/office/drawing/2014/main" id="{DD53FFCF-3F76-4716-A8B3-30C5D063496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3633" b="14857"/>
          <a:stretch/>
        </p:blipFill>
        <p:spPr>
          <a:xfrm>
            <a:off x="956186" y="2654507"/>
            <a:ext cx="667476" cy="477313"/>
          </a:xfrm>
          <a:prstGeom prst="rect">
            <a:avLst/>
          </a:prstGeom>
        </p:spPr>
      </p:pic>
      <p:sp>
        <p:nvSpPr>
          <p:cNvPr id="22" name="文字方塊 21">
            <a:extLst>
              <a:ext uri="{FF2B5EF4-FFF2-40B4-BE49-F238E27FC236}">
                <a16:creationId xmlns:a16="http://schemas.microsoft.com/office/drawing/2014/main" id="{CE82446C-8F2E-4971-A44F-499207055BC6}"/>
              </a:ext>
            </a:extLst>
          </p:cNvPr>
          <p:cNvSpPr txBox="1"/>
          <p:nvPr/>
        </p:nvSpPr>
        <p:spPr>
          <a:xfrm>
            <a:off x="815345" y="3216125"/>
            <a:ext cx="2775065" cy="369332"/>
          </a:xfrm>
          <a:prstGeom prst="rect">
            <a:avLst/>
          </a:prstGeom>
          <a:noFill/>
        </p:spPr>
        <p:txBody>
          <a:bodyPr wrap="square" rtlCol="0">
            <a:spAutoFit/>
          </a:bodyPr>
          <a:lstStyle/>
          <a:p>
            <a:pPr algn="ctr"/>
            <a:r>
              <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rPr>
              <a:t>5</a:t>
            </a: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分鐘搞懂自動駕駛汽車</a:t>
            </a:r>
          </a:p>
        </p:txBody>
      </p:sp>
    </p:spTree>
    <p:extLst>
      <p:ext uri="{BB962C8B-B14F-4D97-AF65-F5344CB8AC3E}">
        <p14:creationId xmlns:p14="http://schemas.microsoft.com/office/powerpoint/2010/main" val="3562649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3900" y="26895"/>
            <a:ext cx="8420100" cy="936000"/>
          </a:xfrm>
        </p:spPr>
        <p:txBody>
          <a:bodyPr/>
          <a:lstStyle/>
          <a:p>
            <a:r>
              <a:rPr lang="zh-TW" altLang="en-US" dirty="0"/>
              <a:t>電腦的發展史</a:t>
            </a:r>
            <a:endParaRPr lang="zh-TW" altLang="en-US" dirty="0">
              <a:latin typeface="Arial" panose="020B0604020202020204" pitchFamily="34" charset="0"/>
              <a:cs typeface="Arial" panose="020B0604020202020204" pitchFamily="34" charset="0"/>
            </a:endParaRPr>
          </a:p>
        </p:txBody>
      </p:sp>
      <p:sp>
        <p:nvSpPr>
          <p:cNvPr id="16" name="內容版面配置區 15"/>
          <p:cNvSpPr>
            <a:spLocks noGrp="1"/>
          </p:cNvSpPr>
          <p:nvPr>
            <p:ph idx="1"/>
          </p:nvPr>
        </p:nvSpPr>
        <p:spPr>
          <a:xfrm>
            <a:off x="1272241" y="2763007"/>
            <a:ext cx="7516159" cy="2901193"/>
          </a:xfrm>
        </p:spPr>
        <p:txBody>
          <a:bodyPr>
            <a:normAutofit/>
          </a:bodyPr>
          <a:lstStyle/>
          <a:p>
            <a:pPr>
              <a:lnSpc>
                <a:spcPts val="3600"/>
              </a:lnSpc>
              <a:spcBef>
                <a:spcPts val="1200"/>
              </a:spcBef>
            </a:pPr>
            <a:r>
              <a:rPr lang="zh-TW" altLang="zh-TW" sz="2600" b="1" dirty="0"/>
              <a:t>由日本電信</a:t>
            </a:r>
            <a:r>
              <a:rPr lang="en-US" altLang="zh-TW" sz="2600" b="1" dirty="0"/>
              <a:t>Softbank</a:t>
            </a:r>
            <a:r>
              <a:rPr lang="zh-TW" altLang="zh-TW" sz="2600" b="1" dirty="0"/>
              <a:t>與法國公司</a:t>
            </a:r>
            <a:r>
              <a:rPr lang="en-US" altLang="zh-TW" sz="2600" b="1" dirty="0"/>
              <a:t> Aldebaran Robotics </a:t>
            </a:r>
            <a:r>
              <a:rPr lang="zh-TW" altLang="zh-TW" sz="2600" b="1" dirty="0"/>
              <a:t>共同研發，並委由台灣鴻海代工製造的機器人 </a:t>
            </a:r>
            <a:r>
              <a:rPr lang="en-US" altLang="zh-TW" sz="2600" b="1" dirty="0"/>
              <a:t>– </a:t>
            </a:r>
            <a:r>
              <a:rPr lang="en-US" altLang="zh-TW" sz="2600" b="1" dirty="0">
                <a:solidFill>
                  <a:srgbClr val="0070C0"/>
                </a:solidFill>
              </a:rPr>
              <a:t>Pepper</a:t>
            </a:r>
            <a:r>
              <a:rPr lang="zh-TW" altLang="zh-TW" sz="2600" b="1" dirty="0"/>
              <a:t>。具備學習能力、通訊與情感認知功能，是一個會表達情緒的人型機器人，除了可與人們簡單對話互動，還能擴充不同功能的應用軟體。</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橢圓 13"/>
          <p:cNvSpPr/>
          <p:nvPr/>
        </p:nvSpPr>
        <p:spPr>
          <a:xfrm>
            <a:off x="1134142" y="1200974"/>
            <a:ext cx="1341172" cy="129091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lvl="0" algn="ctr"/>
            <a:r>
              <a:rPr lang="zh-TW" altLang="en-US" sz="2800" b="1" dirty="0">
                <a:solidFill>
                  <a:prstClr val="white"/>
                </a:solidFill>
                <a:latin typeface="微軟正黑體" panose="020B0604030504040204" pitchFamily="34" charset="-120"/>
                <a:ea typeface="微軟正黑體" panose="020B0604030504040204" pitchFamily="34" charset="-120"/>
              </a:rPr>
              <a:t>人工智慧</a:t>
            </a:r>
            <a:endParaRPr lang="en-US" altLang="zh-TW" sz="2800" b="1" dirty="0">
              <a:solidFill>
                <a:prstClr val="white"/>
              </a:solidFill>
              <a:latin typeface="微軟正黑體" panose="020B0604030504040204" pitchFamily="34" charset="-120"/>
              <a:ea typeface="微軟正黑體" panose="020B0604030504040204" pitchFamily="34" charset="-120"/>
            </a:endParaRPr>
          </a:p>
        </p:txBody>
      </p:sp>
      <p:sp>
        <p:nvSpPr>
          <p:cNvPr id="15" name="矩形 14"/>
          <p:cNvSpPr/>
          <p:nvPr/>
        </p:nvSpPr>
        <p:spPr>
          <a:xfrm>
            <a:off x="2439430" y="1615599"/>
            <a:ext cx="1151130" cy="461665"/>
          </a:xfrm>
          <a:prstGeom prst="rect">
            <a:avLst/>
          </a:prstGeom>
        </p:spPr>
        <p:txBody>
          <a:bodyPr wrap="square">
            <a:spAutoFit/>
          </a:bodyPr>
          <a:lstStyle/>
          <a:p>
            <a:pPr lvl="0"/>
            <a:r>
              <a:rPr lang="zh-TW" altLang="en-US" sz="2400" b="1" dirty="0">
                <a:solidFill>
                  <a:srgbClr val="0070C0"/>
                </a:solidFill>
                <a:latin typeface="微軟正黑體" panose="020B0604030504040204" pitchFamily="34" charset="-120"/>
                <a:ea typeface="微軟正黑體" panose="020B0604030504040204" pitchFamily="34" charset="-120"/>
              </a:rPr>
              <a:t>機器人</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sp>
        <p:nvSpPr>
          <p:cNvPr id="17" name="矩形 16">
            <a:hlinkClick r:id="rId3"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8" name="矩形 17">
            <a:hlinkClick r:id="rId4"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4" name="矩形 23">
            <a:hlinkClick r:id="rId6"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21" name="圖片 20">
            <a:hlinkClick r:id="rId7"/>
            <a:extLst>
              <a:ext uri="{FF2B5EF4-FFF2-40B4-BE49-F238E27FC236}">
                <a16:creationId xmlns:a16="http://schemas.microsoft.com/office/drawing/2014/main" id="{DD53FFCF-3F76-4716-A8B3-30C5D063496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3633" b="14857"/>
          <a:stretch/>
        </p:blipFill>
        <p:spPr>
          <a:xfrm>
            <a:off x="7560186" y="5363471"/>
            <a:ext cx="667476" cy="477313"/>
          </a:xfrm>
          <a:prstGeom prst="rect">
            <a:avLst/>
          </a:prstGeom>
        </p:spPr>
      </p:pic>
      <p:sp>
        <p:nvSpPr>
          <p:cNvPr id="22" name="文字方塊 21">
            <a:extLst>
              <a:ext uri="{FF2B5EF4-FFF2-40B4-BE49-F238E27FC236}">
                <a16:creationId xmlns:a16="http://schemas.microsoft.com/office/drawing/2014/main" id="{CE82446C-8F2E-4971-A44F-499207055BC6}"/>
              </a:ext>
            </a:extLst>
          </p:cNvPr>
          <p:cNvSpPr txBox="1"/>
          <p:nvPr/>
        </p:nvSpPr>
        <p:spPr>
          <a:xfrm>
            <a:off x="5920745" y="5927189"/>
            <a:ext cx="3032755" cy="369332"/>
          </a:xfrm>
          <a:prstGeom prst="rect">
            <a:avLst/>
          </a:prstGeom>
          <a:noFill/>
        </p:spPr>
        <p:txBody>
          <a:bodyPr wrap="square" rtlCol="0">
            <a:spAutoFit/>
          </a:bodyPr>
          <a:lstStyle/>
          <a:p>
            <a:pPr algn="ctr"/>
            <a:r>
              <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rPr>
              <a:t>5</a:t>
            </a: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種不同樣式的社交機器人</a:t>
            </a:r>
          </a:p>
        </p:txBody>
      </p:sp>
    </p:spTree>
    <p:extLst>
      <p:ext uri="{BB962C8B-B14F-4D97-AF65-F5344CB8AC3E}">
        <p14:creationId xmlns:p14="http://schemas.microsoft.com/office/powerpoint/2010/main" val="2179719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電腦的發展史</a:t>
            </a:r>
            <a:endParaRPr lang="zh-TW" altLang="en-US" dirty="0">
              <a:latin typeface="Arial" panose="020B0604020202020204" pitchFamily="34" charset="0"/>
              <a:cs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16</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橢圓 13"/>
          <p:cNvSpPr/>
          <p:nvPr/>
        </p:nvSpPr>
        <p:spPr>
          <a:xfrm>
            <a:off x="1159542" y="1404174"/>
            <a:ext cx="1290917" cy="129091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lvl="0" algn="ctr"/>
            <a:r>
              <a:rPr lang="zh-TW" altLang="en-US" sz="2000" b="1" dirty="0">
                <a:solidFill>
                  <a:prstClr val="white"/>
                </a:solidFill>
                <a:latin typeface="微軟正黑體" panose="020B0604030504040204" pitchFamily="34" charset="-120"/>
                <a:ea typeface="微軟正黑體" panose="020B0604030504040204" pitchFamily="34" charset="-120"/>
              </a:rPr>
              <a:t>機器人</a:t>
            </a:r>
            <a:endParaRPr lang="en-US" altLang="zh-TW" sz="2000" b="1" dirty="0">
              <a:solidFill>
                <a:prstClr val="white"/>
              </a:solidFill>
              <a:latin typeface="微軟正黑體" panose="020B0604030504040204" pitchFamily="34" charset="-120"/>
              <a:ea typeface="微軟正黑體" panose="020B0604030504040204" pitchFamily="34" charset="-120"/>
            </a:endParaRPr>
          </a:p>
        </p:txBody>
      </p:sp>
      <p:sp>
        <p:nvSpPr>
          <p:cNvPr id="15" name="矩形 14"/>
          <p:cNvSpPr/>
          <p:nvPr/>
        </p:nvSpPr>
        <p:spPr>
          <a:xfrm>
            <a:off x="2464830" y="1818799"/>
            <a:ext cx="1236749" cy="461665"/>
          </a:xfrm>
          <a:prstGeom prst="rect">
            <a:avLst/>
          </a:prstGeom>
        </p:spPr>
        <p:txBody>
          <a:bodyPr wrap="none">
            <a:spAutoFit/>
          </a:bodyPr>
          <a:lstStyle/>
          <a:p>
            <a:pPr lvl="0"/>
            <a:r>
              <a:rPr lang="en-US" altLang="zh-TW" sz="2400" b="1" dirty="0">
                <a:solidFill>
                  <a:srgbClr val="0070C0"/>
                </a:solidFill>
                <a:latin typeface="微軟正黑體" panose="020B0604030504040204" pitchFamily="34" charset="-120"/>
                <a:ea typeface="微軟正黑體" panose="020B0604030504040204" pitchFamily="34" charset="-120"/>
              </a:rPr>
              <a:t>Pepper</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pic>
        <p:nvPicPr>
          <p:cNvPr id="17" name="圖片 16"/>
          <p:cNvPicPr/>
          <p:nvPr/>
        </p:nvPicPr>
        <p:blipFill rotWithShape="1">
          <a:blip r:embed="rId3" cstate="print">
            <a:extLst>
              <a:ext uri="{28A0092B-C50C-407E-A947-70E740481C1C}">
                <a14:useLocalDpi xmlns:a14="http://schemas.microsoft.com/office/drawing/2010/main" val="0"/>
              </a:ext>
            </a:extLst>
          </a:blip>
          <a:srcRect l="12662" r="6360"/>
          <a:stretch/>
        </p:blipFill>
        <p:spPr>
          <a:xfrm>
            <a:off x="1159542" y="2965400"/>
            <a:ext cx="3430166" cy="2824548"/>
          </a:xfrm>
          <a:prstGeom prst="rect">
            <a:avLst/>
          </a:prstGeom>
        </p:spPr>
      </p:pic>
      <p:pic>
        <p:nvPicPr>
          <p:cNvPr id="18" name="圖片 17"/>
          <p:cNvPicPr/>
          <p:nvPr/>
        </p:nvPicPr>
        <p:blipFill>
          <a:blip r:embed="rId4" cstate="print">
            <a:extLst>
              <a:ext uri="{28A0092B-C50C-407E-A947-70E740481C1C}">
                <a14:useLocalDpi xmlns:a14="http://schemas.microsoft.com/office/drawing/2010/main" val="0"/>
              </a:ext>
            </a:extLst>
          </a:blip>
          <a:stretch>
            <a:fillRect/>
          </a:stretch>
        </p:blipFill>
        <p:spPr>
          <a:xfrm>
            <a:off x="4293494" y="2972421"/>
            <a:ext cx="4239476" cy="2825108"/>
          </a:xfrm>
          <a:prstGeom prst="rect">
            <a:avLst/>
          </a:prstGeom>
        </p:spPr>
      </p:pic>
      <p:sp>
        <p:nvSpPr>
          <p:cNvPr id="16" name="矩形 15">
            <a:hlinkClick r:id="rId5"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6"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4" name="矩形 23">
            <a:hlinkClick r:id="rId7"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5" name="矩形 24">
            <a:hlinkClick r:id="rId8"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362882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電腦的發展史</a:t>
            </a:r>
            <a:endParaRPr lang="zh-TW" altLang="en-US" dirty="0">
              <a:latin typeface="Arial" panose="020B0604020202020204" pitchFamily="34" charset="0"/>
              <a:cs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17</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5" name="文字方塊 4"/>
          <p:cNvSpPr txBox="1"/>
          <p:nvPr/>
        </p:nvSpPr>
        <p:spPr>
          <a:xfrm>
            <a:off x="1078752" y="2361670"/>
            <a:ext cx="4958977" cy="1692771"/>
          </a:xfrm>
          <a:prstGeom prst="rect">
            <a:avLst/>
          </a:prstGeom>
          <a:noFill/>
        </p:spPr>
        <p:txBody>
          <a:bodyPr wrap="square" rtlCol="0">
            <a:spAutoFit/>
          </a:bodyPr>
          <a:lstStyle/>
          <a:p>
            <a:pPr algn="just">
              <a:spcAft>
                <a:spcPts val="1200"/>
              </a:spcAft>
            </a:pPr>
            <a:r>
              <a:rPr lang="zh-TW" altLang="en-US" sz="2000" b="1" dirty="0">
                <a:solidFill>
                  <a:schemeClr val="tx1">
                    <a:lumMod val="65000"/>
                    <a:lumOff val="35000"/>
                  </a:schemeClr>
                </a:solidFill>
                <a:latin typeface="微軟正黑體" panose="020B0604030504040204" pitchFamily="34" charset="-120"/>
                <a:ea typeface="微軟正黑體" panose="020B0604030504040204" pitchFamily="34" charset="-120"/>
              </a:rPr>
              <a:t>阿西莫</a:t>
            </a:r>
            <a:r>
              <a:rPr lang="en-US" altLang="zh-TW" sz="2000" b="1" dirty="0">
                <a:solidFill>
                  <a:schemeClr val="tx1">
                    <a:lumMod val="65000"/>
                    <a:lumOff val="35000"/>
                  </a:schemeClr>
                </a:solidFill>
                <a:latin typeface="微軟正黑體" panose="020B0604030504040204" pitchFamily="34" charset="-120"/>
                <a:ea typeface="微軟正黑體" panose="020B0604030504040204" pitchFamily="34" charset="-120"/>
              </a:rPr>
              <a:t>(ASIMO)</a:t>
            </a:r>
            <a:r>
              <a:rPr lang="zh-TW" altLang="en-US" sz="2000" b="1" dirty="0">
                <a:solidFill>
                  <a:schemeClr val="tx1">
                    <a:lumMod val="65000"/>
                    <a:lumOff val="35000"/>
                  </a:schemeClr>
                </a:solidFill>
                <a:latin typeface="微軟正黑體" panose="020B0604030504040204" pitchFamily="34" charset="-120"/>
                <a:ea typeface="微軟正黑體" panose="020B0604030504040204" pitchFamily="34" charset="-120"/>
              </a:rPr>
              <a:t>是日本本田技研工業</a:t>
            </a:r>
            <a:r>
              <a:rPr lang="en-US" altLang="zh-TW" sz="2000" b="1" dirty="0">
                <a:solidFill>
                  <a:schemeClr val="tx1">
                    <a:lumMod val="65000"/>
                    <a:lumOff val="35000"/>
                  </a:schemeClr>
                </a:solidFill>
                <a:latin typeface="微軟正黑體" panose="020B0604030504040204" pitchFamily="34" charset="-120"/>
                <a:ea typeface="微軟正黑體" panose="020B0604030504040204" pitchFamily="34" charset="-120"/>
              </a:rPr>
              <a:t>(Honda)</a:t>
            </a:r>
            <a:r>
              <a:rPr lang="zh-TW" altLang="en-US" sz="2000" b="1" dirty="0">
                <a:solidFill>
                  <a:schemeClr val="tx1">
                    <a:lumMod val="65000"/>
                    <a:lumOff val="35000"/>
                  </a:schemeClr>
                </a:solidFill>
                <a:latin typeface="微軟正黑體" panose="020B0604030504040204" pitchFamily="34" charset="-120"/>
                <a:ea typeface="微軟正黑體" panose="020B0604030504040204" pitchFamily="34" charset="-120"/>
              </a:rPr>
              <a:t>所開發的人形機器人，不但能跑能走、上下樓梯，還會踢足球，具備靈巧精密的手指頭，就連開瓶蓋倒水等動作也難不倒他喔。</a:t>
            </a:r>
          </a:p>
        </p:txBody>
      </p:sp>
      <p:pic>
        <p:nvPicPr>
          <p:cNvPr id="3" name="圖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53449" y="1425099"/>
            <a:ext cx="2914351" cy="5075122"/>
          </a:xfrm>
          <a:prstGeom prst="rect">
            <a:avLst/>
          </a:prstGeom>
        </p:spPr>
      </p:pic>
      <p:sp>
        <p:nvSpPr>
          <p:cNvPr id="14" name="橢圓 13"/>
          <p:cNvSpPr/>
          <p:nvPr/>
        </p:nvSpPr>
        <p:spPr>
          <a:xfrm>
            <a:off x="1146842" y="1023174"/>
            <a:ext cx="1290917" cy="129091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lvl="0" algn="ctr"/>
            <a:r>
              <a:rPr lang="zh-TW" altLang="en-US" sz="1600" b="1" dirty="0">
                <a:solidFill>
                  <a:prstClr val="white"/>
                </a:solidFill>
                <a:latin typeface="微軟正黑體" panose="020B0604030504040204" pitchFamily="34" charset="-120"/>
                <a:ea typeface="微軟正黑體" panose="020B0604030504040204" pitchFamily="34" charset="-120"/>
              </a:rPr>
              <a:t>機器人</a:t>
            </a:r>
            <a:endParaRPr lang="en-US" altLang="zh-TW" sz="1600" b="1" dirty="0">
              <a:solidFill>
                <a:prstClr val="white"/>
              </a:solidFill>
              <a:latin typeface="微軟正黑體" panose="020B0604030504040204" pitchFamily="34" charset="-120"/>
              <a:ea typeface="微軟正黑體" panose="020B0604030504040204" pitchFamily="34" charset="-120"/>
            </a:endParaRPr>
          </a:p>
        </p:txBody>
      </p:sp>
      <p:sp>
        <p:nvSpPr>
          <p:cNvPr id="15" name="矩形 14"/>
          <p:cNvSpPr/>
          <p:nvPr/>
        </p:nvSpPr>
        <p:spPr>
          <a:xfrm>
            <a:off x="2452130" y="1437799"/>
            <a:ext cx="1237839" cy="461665"/>
          </a:xfrm>
          <a:prstGeom prst="rect">
            <a:avLst/>
          </a:prstGeom>
        </p:spPr>
        <p:txBody>
          <a:bodyPr wrap="none">
            <a:spAutoFit/>
          </a:bodyPr>
          <a:lstStyle/>
          <a:p>
            <a:pPr lvl="0"/>
            <a:r>
              <a:rPr lang="en-US" altLang="zh-TW" sz="2400" b="1" dirty="0">
                <a:solidFill>
                  <a:srgbClr val="0070C0"/>
                </a:solidFill>
                <a:latin typeface="微軟正黑體" panose="020B0604030504040204" pitchFamily="34" charset="-120"/>
                <a:ea typeface="微軟正黑體" panose="020B0604030504040204" pitchFamily="34" charset="-120"/>
              </a:rPr>
              <a:t>ASIMO</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sp>
        <p:nvSpPr>
          <p:cNvPr id="20" name="矩形 19">
            <a:hlinkClick r:id="rId4"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24" name="矩形 23">
            <a:hlinkClick r:id="rId5"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5" name="矩形 24">
            <a:hlinkClick r:id="rId6"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6" name="矩形 25">
            <a:hlinkClick r:id="rId7"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21" name="圖片 20">
            <a:hlinkClick r:id="rId8"/>
            <a:extLst>
              <a:ext uri="{FF2B5EF4-FFF2-40B4-BE49-F238E27FC236}">
                <a16:creationId xmlns:a16="http://schemas.microsoft.com/office/drawing/2014/main" id="{AC6F1701-D39B-4C65-BC16-F71451F8B84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3633" b="14857"/>
          <a:stretch/>
        </p:blipFill>
        <p:spPr>
          <a:xfrm>
            <a:off x="906838" y="5262222"/>
            <a:ext cx="667476" cy="477313"/>
          </a:xfrm>
          <a:prstGeom prst="rect">
            <a:avLst/>
          </a:prstGeom>
        </p:spPr>
      </p:pic>
      <p:sp>
        <p:nvSpPr>
          <p:cNvPr id="22" name="文字方塊 21">
            <a:extLst>
              <a:ext uri="{FF2B5EF4-FFF2-40B4-BE49-F238E27FC236}">
                <a16:creationId xmlns:a16="http://schemas.microsoft.com/office/drawing/2014/main" id="{9770EF47-593C-4DF8-86A9-18D959669BC0}"/>
              </a:ext>
            </a:extLst>
          </p:cNvPr>
          <p:cNvSpPr txBox="1"/>
          <p:nvPr/>
        </p:nvSpPr>
        <p:spPr>
          <a:xfrm>
            <a:off x="1690034" y="5316212"/>
            <a:ext cx="2776141" cy="369332"/>
          </a:xfrm>
          <a:prstGeom prst="rect">
            <a:avLst/>
          </a:prstGeom>
          <a:noFill/>
        </p:spPr>
        <p:txBody>
          <a:bodyPr wrap="square" rtlCol="0">
            <a:spAutoFit/>
          </a:bodyPr>
          <a:lstStyle/>
          <a:p>
            <a:r>
              <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rPr>
              <a:t>Honda's </a:t>
            </a:r>
            <a:r>
              <a:rPr lang="en-US" altLang="zh-TW" dirty="0" err="1">
                <a:solidFill>
                  <a:schemeClr val="tx1">
                    <a:lumMod val="65000"/>
                    <a:lumOff val="35000"/>
                  </a:schemeClr>
                </a:solidFill>
                <a:latin typeface="微軟正黑體" panose="020B0604030504040204" pitchFamily="34" charset="-120"/>
                <a:ea typeface="微軟正黑體" panose="020B0604030504040204" pitchFamily="34" charset="-120"/>
              </a:rPr>
              <a:t>Asimo</a:t>
            </a:r>
            <a:endPar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36314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18</a:t>
            </a:fld>
            <a:endParaRPr lang="zh-TW" altLang="en-US"/>
          </a:p>
        </p:txBody>
      </p:sp>
      <p:sp>
        <p:nvSpPr>
          <p:cNvPr id="31" name="文字版面配置區 30"/>
          <p:cNvSpPr>
            <a:spLocks noGrp="1"/>
          </p:cNvSpPr>
          <p:nvPr>
            <p:ph type="body" sz="quarter" idx="13"/>
          </p:nvPr>
        </p:nvSpPr>
        <p:spPr/>
        <p:txBody>
          <a:bodyPr>
            <a:normAutofit/>
          </a:bodyPr>
          <a:lstStyle/>
          <a:p>
            <a:r>
              <a:rPr lang="en-US" altLang="zh-TW" sz="2800" dirty="0"/>
              <a:t>UNIVAC</a:t>
            </a:r>
            <a:r>
              <a:rPr lang="zh-TW" altLang="en-US" sz="2800" dirty="0"/>
              <a:t>是第一部量產的電腦，於</a:t>
            </a:r>
            <a:r>
              <a:rPr lang="en-US" altLang="zh-TW" sz="2800" dirty="0"/>
              <a:t>1951</a:t>
            </a:r>
            <a:r>
              <a:rPr lang="zh-TW" altLang="en-US" sz="2800" dirty="0"/>
              <a:t>年時大量用於協助美國人口普查的工作，屬於「第一代」的電腦。由上文中可推知，</a:t>
            </a:r>
            <a:r>
              <a:rPr lang="en-US" altLang="zh-TW" sz="2800" dirty="0"/>
              <a:t>UNIVAC</a:t>
            </a:r>
            <a:r>
              <a:rPr lang="zh-TW" altLang="en-US" sz="2800" dirty="0"/>
              <a:t>所使用的的主要電子元件應該是</a:t>
            </a:r>
            <a:r>
              <a:rPr lang="en-US" altLang="zh-TW" sz="2800" dirty="0"/>
              <a:t>…</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98002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超大型積體電路</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電晶體</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954107"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真空管</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積體電路</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4039724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en-US" altLang="zh-TW" dirty="0"/>
              <a:t>1-1 </a:t>
            </a:r>
            <a:r>
              <a:rPr lang="zh-TW" altLang="en-US" dirty="0"/>
              <a:t>現代化資訊社會</a:t>
            </a:r>
          </a:p>
        </p:txBody>
      </p:sp>
      <p:sp>
        <p:nvSpPr>
          <p:cNvPr id="10" name="投影片編號版面配置區 9"/>
          <p:cNvSpPr>
            <a:spLocks noGrp="1"/>
          </p:cNvSpPr>
          <p:nvPr>
            <p:ph type="sldNum" sz="quarter" idx="12"/>
          </p:nvPr>
        </p:nvSpPr>
        <p:spPr/>
        <p:txBody>
          <a:bodyPr/>
          <a:lstStyle/>
          <a:p>
            <a:pPr algn="r"/>
            <a:fld id="{C45D8186-99EE-4364-AA57-C9F4FAA33639}" type="slidenum">
              <a:rPr lang="zh-TW" altLang="en-US" smtClean="0"/>
              <a:pPr algn="r"/>
              <a:t>1</a:t>
            </a:fld>
            <a:endParaRPr lang="zh-TW" altLang="en-US"/>
          </a:p>
        </p:txBody>
      </p:sp>
      <p:sp>
        <p:nvSpPr>
          <p:cNvPr id="9" name="頁尾版面配置區 8"/>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8" name="矩形 7">
            <a:hlinkClick r:id="rId2"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3"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4"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3" name="矩形 2">
            <a:hlinkClick r:id="rId5" action="ppaction://hlinksldjump" highlightClick="1"/>
          </p:cNvPr>
          <p:cNvSpPr/>
          <p:nvPr/>
        </p:nvSpPr>
        <p:spPr>
          <a:xfrm>
            <a:off x="1908175" y="1619558"/>
            <a:ext cx="3158047" cy="13043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800" dirty="0">
                <a:latin typeface="Arial" panose="020B0604020202020204" pitchFamily="34" charset="0"/>
                <a:ea typeface="微軟正黑體" panose="020B0604030504040204" pitchFamily="34" charset="-120"/>
              </a:rPr>
              <a:t>1. </a:t>
            </a:r>
            <a:r>
              <a:rPr lang="zh-TW" altLang="en-US" sz="2800" dirty="0">
                <a:latin typeface="Arial" panose="020B0604020202020204" pitchFamily="34" charset="0"/>
                <a:ea typeface="微軟正黑體" panose="020B0604030504040204" pitchFamily="34" charset="-120"/>
              </a:rPr>
              <a:t>電腦發展史</a:t>
            </a:r>
          </a:p>
        </p:txBody>
      </p:sp>
      <p:sp>
        <p:nvSpPr>
          <p:cNvPr id="18" name="矩形 17">
            <a:hlinkClick r:id="rId6" action="ppaction://hlinksldjump" highlightClick="1"/>
          </p:cNvPr>
          <p:cNvSpPr/>
          <p:nvPr/>
        </p:nvSpPr>
        <p:spPr>
          <a:xfrm>
            <a:off x="1908174" y="3093255"/>
            <a:ext cx="3158047" cy="1304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en-US" altLang="zh-TW" sz="2800" dirty="0">
                <a:latin typeface="Arial" panose="020B0604020202020204" pitchFamily="34" charset="0"/>
                <a:ea typeface="微軟正黑體" panose="020B0604030504040204" pitchFamily="34" charset="-120"/>
              </a:rPr>
              <a:t>2. </a:t>
            </a:r>
            <a:r>
              <a:rPr lang="zh-TW" altLang="en-US" sz="2800" dirty="0">
                <a:latin typeface="Arial" panose="020B0604020202020204" pitchFamily="34" charset="0"/>
                <a:ea typeface="微軟正黑體" panose="020B0604030504040204" pitchFamily="34" charset="-120"/>
              </a:rPr>
              <a:t>電腦類型</a:t>
            </a:r>
          </a:p>
        </p:txBody>
      </p:sp>
      <p:sp>
        <p:nvSpPr>
          <p:cNvPr id="19" name="矩形 18">
            <a:hlinkClick r:id="rId7" action="ppaction://hlinksldjump" highlightClick="1"/>
          </p:cNvPr>
          <p:cNvSpPr/>
          <p:nvPr/>
        </p:nvSpPr>
        <p:spPr>
          <a:xfrm>
            <a:off x="5328214" y="1619558"/>
            <a:ext cx="3228987" cy="27780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363538" indent="-363538"/>
            <a:r>
              <a:rPr lang="en-US" altLang="zh-TW" sz="2800" dirty="0">
                <a:latin typeface="Arial" panose="020B0604020202020204" pitchFamily="34" charset="0"/>
                <a:ea typeface="微軟正黑體" panose="020B0604030504040204" pitchFamily="34" charset="-120"/>
              </a:rPr>
              <a:t>3. </a:t>
            </a:r>
            <a:r>
              <a:rPr lang="zh-TW" altLang="en-US" sz="2800" dirty="0">
                <a:latin typeface="Arial" panose="020B0604020202020204" pitchFamily="34" charset="0"/>
                <a:ea typeface="微軟正黑體" panose="020B0604030504040204" pitchFamily="34" charset="-120"/>
              </a:rPr>
              <a:t>電腦中常用的</a:t>
            </a:r>
            <a:br>
              <a:rPr lang="en-US" altLang="zh-TW" sz="2800" dirty="0">
                <a:latin typeface="Arial" panose="020B0604020202020204" pitchFamily="34" charset="0"/>
                <a:ea typeface="微軟正黑體" panose="020B0604030504040204" pitchFamily="34" charset="-120"/>
              </a:rPr>
            </a:br>
            <a:r>
              <a:rPr lang="zh-TW" altLang="en-US" sz="2800" dirty="0">
                <a:latin typeface="Arial" panose="020B0604020202020204" pitchFamily="34" charset="0"/>
                <a:ea typeface="微軟正黑體" panose="020B0604030504040204" pitchFamily="34" charset="-120"/>
              </a:rPr>
              <a:t>資料與時間單位</a:t>
            </a:r>
          </a:p>
        </p:txBody>
      </p:sp>
      <p:sp>
        <p:nvSpPr>
          <p:cNvPr id="11" name="矩形 10">
            <a:hlinkClick r:id="rId8"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280726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電腦類型</a:t>
            </a:r>
          </a:p>
        </p:txBody>
      </p:sp>
      <p:sp>
        <p:nvSpPr>
          <p:cNvPr id="5" name="內容版面配置區 4"/>
          <p:cNvSpPr>
            <a:spLocks noGrp="1"/>
          </p:cNvSpPr>
          <p:nvPr>
            <p:ph idx="1"/>
          </p:nvPr>
        </p:nvSpPr>
        <p:spPr>
          <a:xfrm>
            <a:off x="1155701" y="1215340"/>
            <a:ext cx="7719360" cy="5131671"/>
          </a:xfrm>
        </p:spPr>
        <p:txBody>
          <a:bodyPr>
            <a:normAutofit/>
          </a:bodyPr>
          <a:lstStyle/>
          <a:p>
            <a:pPr>
              <a:lnSpc>
                <a:spcPts val="3600"/>
              </a:lnSpc>
              <a:spcBef>
                <a:spcPts val="1200"/>
              </a:spcBef>
            </a:pPr>
            <a:r>
              <a:rPr lang="zh-TW" altLang="en-US" sz="2600" b="1" dirty="0"/>
              <a:t>電腦發展體積愈來愈</a:t>
            </a:r>
            <a:r>
              <a:rPr lang="zh-TW" altLang="en-US" sz="2600" b="1" dirty="0">
                <a:solidFill>
                  <a:srgbClr val="0070C0"/>
                </a:solidFill>
              </a:rPr>
              <a:t>小</a:t>
            </a:r>
            <a:r>
              <a:rPr lang="zh-TW" altLang="en-US" sz="2600" b="1" dirty="0"/>
              <a:t>、運算速度愈來愈</a:t>
            </a:r>
            <a:r>
              <a:rPr lang="zh-TW" altLang="en-US" sz="2600" b="1" dirty="0">
                <a:solidFill>
                  <a:srgbClr val="0070C0"/>
                </a:solidFill>
              </a:rPr>
              <a:t>快</a:t>
            </a:r>
            <a:r>
              <a:rPr lang="zh-TW" altLang="en-US" sz="2600" b="1" dirty="0"/>
              <a:t>、耗電量</a:t>
            </a:r>
            <a:r>
              <a:rPr lang="zh-TW" altLang="en-US" sz="2600" b="1" dirty="0">
                <a:solidFill>
                  <a:srgbClr val="0070C0"/>
                </a:solidFill>
              </a:rPr>
              <a:t>變低</a:t>
            </a:r>
            <a:r>
              <a:rPr lang="zh-TW" altLang="en-US" sz="2600" b="1" dirty="0"/>
              <a:t>、功能更</a:t>
            </a:r>
            <a:r>
              <a:rPr lang="zh-TW" altLang="en-US" sz="2600" b="1" dirty="0">
                <a:solidFill>
                  <a:srgbClr val="0070C0"/>
                </a:solidFill>
              </a:rPr>
              <a:t>多元</a:t>
            </a:r>
            <a:r>
              <a:rPr lang="zh-TW" altLang="en-US" sz="2600" b="1" dirty="0"/>
              <a:t>、價格也愈來愈</a:t>
            </a:r>
            <a:r>
              <a:rPr lang="zh-TW" altLang="en-US" sz="2600" b="1" dirty="0">
                <a:solidFill>
                  <a:srgbClr val="0070C0"/>
                </a:solidFill>
              </a:rPr>
              <a:t>大眾化</a:t>
            </a:r>
            <a:r>
              <a:rPr lang="zh-TW" altLang="en-US" sz="2600" b="1" dirty="0"/>
              <a:t>。</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19</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6" name="文字方塊 5"/>
          <p:cNvSpPr txBox="1"/>
          <p:nvPr/>
        </p:nvSpPr>
        <p:spPr>
          <a:xfrm>
            <a:off x="1260000" y="6540400"/>
            <a:ext cx="1107996"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電腦類型</a:t>
            </a:r>
          </a:p>
        </p:txBody>
      </p:sp>
      <p:pic>
        <p:nvPicPr>
          <p:cNvPr id="8" name="圖片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90058" y="3696341"/>
            <a:ext cx="3774966" cy="2516644"/>
          </a:xfrm>
          <a:prstGeom prst="rect">
            <a:avLst/>
          </a:prstGeom>
        </p:spPr>
      </p:pic>
      <p:pic>
        <p:nvPicPr>
          <p:cNvPr id="9" name="圖片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13598" y="2520126"/>
            <a:ext cx="2770963" cy="1847540"/>
          </a:xfrm>
          <a:prstGeom prst="rect">
            <a:avLst/>
          </a:prstGeom>
        </p:spPr>
      </p:pic>
      <p:pic>
        <p:nvPicPr>
          <p:cNvPr id="10" name="圖片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2533" y="3102160"/>
            <a:ext cx="3697941" cy="3074845"/>
          </a:xfrm>
          <a:prstGeom prst="rect">
            <a:avLst/>
          </a:prstGeom>
        </p:spPr>
      </p:pic>
      <p:sp>
        <p:nvSpPr>
          <p:cNvPr id="14" name="矩形 13">
            <a:hlinkClick r:id="rId5"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0" name="矩形 19">
            <a:hlinkClick r:id="rId8"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01324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12"/>
          <p:cNvSpPr>
            <a:spLocks noGrp="1"/>
          </p:cNvSpPr>
          <p:nvPr>
            <p:ph type="sldNum" sz="quarter" idx="12"/>
          </p:nvPr>
        </p:nvSpPr>
        <p:spPr/>
        <p:txBody>
          <a:bodyPr/>
          <a:lstStyle/>
          <a:p>
            <a:fld id="{C45D8186-99EE-4364-AA57-C9F4FAA33639}" type="slidenum">
              <a:rPr lang="zh-TW" altLang="en-US" smtClean="0"/>
              <a:t>20</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3395956448"/>
              </p:ext>
            </p:extLst>
          </p:nvPr>
        </p:nvGraphicFramePr>
        <p:xfrm>
          <a:off x="1124966" y="1223681"/>
          <a:ext cx="7604541" cy="5127908"/>
        </p:xfrm>
        <a:graphic>
          <a:graphicData uri="http://schemas.openxmlformats.org/drawingml/2006/table">
            <a:tbl>
              <a:tblPr firstRow="1" bandRow="1">
                <a:tableStyleId>{5C22544A-7EE6-4342-B048-85BDC9FD1C3A}</a:tableStyleId>
              </a:tblPr>
              <a:tblGrid>
                <a:gridCol w="2891660">
                  <a:extLst>
                    <a:ext uri="{9D8B030D-6E8A-4147-A177-3AD203B41FA5}">
                      <a16:colId xmlns:a16="http://schemas.microsoft.com/office/drawing/2014/main" val="20000"/>
                    </a:ext>
                  </a:extLst>
                </a:gridCol>
                <a:gridCol w="4712881">
                  <a:extLst>
                    <a:ext uri="{9D8B030D-6E8A-4147-A177-3AD203B41FA5}">
                      <a16:colId xmlns:a16="http://schemas.microsoft.com/office/drawing/2014/main" val="20001"/>
                    </a:ext>
                  </a:extLst>
                </a:gridCol>
              </a:tblGrid>
              <a:tr h="403413">
                <a:tc>
                  <a:txBody>
                    <a:bodyPr/>
                    <a:lstStyle/>
                    <a:p>
                      <a:pPr algn="ctr"/>
                      <a:r>
                        <a:rPr lang="zh-TW" altLang="en-US" sz="2000" dirty="0">
                          <a:latin typeface="微軟正黑體" panose="020B0604030504040204" pitchFamily="34" charset="-120"/>
                          <a:ea typeface="微軟正黑體" panose="020B0604030504040204" pitchFamily="34" charset="-120"/>
                        </a:rPr>
                        <a:t>種類</a:t>
                      </a:r>
                    </a:p>
                  </a:txBody>
                  <a:tcPr anchor="ctr"/>
                </a:tc>
                <a:tc>
                  <a:txBody>
                    <a:bodyPr/>
                    <a:lstStyle/>
                    <a:p>
                      <a:pPr algn="ctr"/>
                      <a:r>
                        <a:rPr lang="zh-TW" altLang="en-US" sz="2000" dirty="0">
                          <a:latin typeface="微軟正黑體" panose="020B0604030504040204" pitchFamily="34" charset="-120"/>
                          <a:ea typeface="微軟正黑體" panose="020B0604030504040204" pitchFamily="34" charset="-120"/>
                        </a:rPr>
                        <a:t>說明</a:t>
                      </a:r>
                    </a:p>
                  </a:txBody>
                  <a:tcPr anchor="ctr"/>
                </a:tc>
                <a:extLst>
                  <a:ext uri="{0D108BD9-81ED-4DB2-BD59-A6C34878D82A}">
                    <a16:rowId xmlns:a16="http://schemas.microsoft.com/office/drawing/2014/main" val="10000"/>
                  </a:ext>
                </a:extLst>
              </a:tr>
              <a:tr h="833717">
                <a:tc>
                  <a:txBody>
                    <a:bodyPr/>
                    <a:lstStyle/>
                    <a:p>
                      <a:pPr algn="ctr"/>
                      <a:r>
                        <a:rPr lang="zh-TW" altLang="en-US" sz="2200" b="1" dirty="0">
                          <a:solidFill>
                            <a:srgbClr val="FF0066"/>
                          </a:solidFill>
                          <a:latin typeface="微軟正黑體" panose="020B0604030504040204" pitchFamily="34" charset="-120"/>
                          <a:ea typeface="微軟正黑體" panose="020B0604030504040204" pitchFamily="34" charset="-120"/>
                        </a:rPr>
                        <a:t>超級電腦</a:t>
                      </a:r>
                      <a:endParaRPr lang="en-US" altLang="zh-TW" sz="2200" b="1" dirty="0">
                        <a:solidFill>
                          <a:srgbClr val="FF0066"/>
                        </a:solidFill>
                        <a:latin typeface="微軟正黑體" panose="020B0604030504040204" pitchFamily="34" charset="-120"/>
                        <a:ea typeface="微軟正黑體" panose="020B0604030504040204" pitchFamily="34" charset="-120"/>
                      </a:endParaRPr>
                    </a:p>
                    <a:p>
                      <a:pPr algn="ct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super computer</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p>
                  </a:txBody>
                  <a:tcPr anchor="ctr"/>
                </a:tc>
                <a:tc>
                  <a:txBody>
                    <a:bodyPr/>
                    <a:lstStyle/>
                    <a:p>
                      <a:pPr algn="l"/>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具有超高速運算能力，但價格也非常昂貴，因此一般多用於國家級的單位。</a:t>
                      </a:r>
                    </a:p>
                  </a:txBody>
                  <a:tcPr anchor="ctr"/>
                </a:tc>
                <a:extLst>
                  <a:ext uri="{0D108BD9-81ED-4DB2-BD59-A6C34878D82A}">
                    <a16:rowId xmlns:a16="http://schemas.microsoft.com/office/drawing/2014/main" val="10001"/>
                  </a:ext>
                </a:extLst>
              </a:tr>
              <a:tr h="830437">
                <a:tc>
                  <a:txBody>
                    <a:bodyPr/>
                    <a:lstStyle/>
                    <a:p>
                      <a:pPr marL="0" algn="ctr" defTabSz="914400" rtl="0" eaLnBrk="1" latinLnBrk="0" hangingPunct="1"/>
                      <a:r>
                        <a:rPr lang="zh-TW" altLang="en-US" sz="2200" b="1" kern="1200" dirty="0">
                          <a:solidFill>
                            <a:srgbClr val="FF0066"/>
                          </a:solidFill>
                          <a:latin typeface="微軟正黑體" panose="020B0604030504040204" pitchFamily="34" charset="-120"/>
                          <a:ea typeface="微軟正黑體" panose="020B0604030504040204" pitchFamily="34" charset="-120"/>
                          <a:cs typeface="+mn-cs"/>
                        </a:rPr>
                        <a:t>大型電腦</a:t>
                      </a:r>
                      <a:endParaRPr lang="en-US" altLang="zh-TW" sz="2200" b="1" kern="1200" dirty="0">
                        <a:solidFill>
                          <a:srgbClr val="FF0066"/>
                        </a:solidFill>
                        <a:latin typeface="微軟正黑體" panose="020B0604030504040204" pitchFamily="34" charset="-120"/>
                        <a:ea typeface="微軟正黑體" panose="020B0604030504040204" pitchFamily="34" charset="-120"/>
                        <a:cs typeface="+mn-cs"/>
                      </a:endParaRPr>
                    </a:p>
                    <a:p>
                      <a:pPr algn="ct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mainframe</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p>
                  </a:txBody>
                  <a:tcPr anchor="ctr"/>
                </a:tc>
                <a:tc>
                  <a:txBody>
                    <a:bodyPr/>
                    <a:lstStyle/>
                    <a:p>
                      <a:pPr algn="l"/>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使用者透過終端機來存取主機中的資料，常用於需要快速處理大量資料的行業。</a:t>
                      </a:r>
                    </a:p>
                  </a:txBody>
                  <a:tcPr anchor="ctr"/>
                </a:tc>
                <a:extLst>
                  <a:ext uri="{0D108BD9-81ED-4DB2-BD59-A6C34878D82A}">
                    <a16:rowId xmlns:a16="http://schemas.microsoft.com/office/drawing/2014/main" val="10002"/>
                  </a:ext>
                </a:extLst>
              </a:tr>
              <a:tr h="1353461">
                <a:tc>
                  <a:txBody>
                    <a:bodyPr/>
                    <a:lstStyle/>
                    <a:p>
                      <a:pPr marL="0" algn="ctr" defTabSz="914400" rtl="0" eaLnBrk="1" latinLnBrk="0" hangingPunct="1"/>
                      <a:r>
                        <a:rPr lang="zh-TW" altLang="en-US" sz="2200" b="1" kern="1200" dirty="0">
                          <a:solidFill>
                            <a:srgbClr val="FF0066"/>
                          </a:solidFill>
                          <a:latin typeface="微軟正黑體" panose="020B0604030504040204" pitchFamily="34" charset="-120"/>
                          <a:ea typeface="微軟正黑體" panose="020B0604030504040204" pitchFamily="34" charset="-120"/>
                          <a:cs typeface="+mn-cs"/>
                        </a:rPr>
                        <a:t>工作站 與 伺服器</a:t>
                      </a:r>
                    </a:p>
                    <a:p>
                      <a:pPr algn="ctr"/>
                      <a:r>
                        <a:rPr lang="en-US" altLang="zh-TW" sz="18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(workstation &amp; server) </a:t>
                      </a:r>
                      <a:endParaRPr lang="zh-TW" altLang="en-US" sz="18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a:txBody>
                  <a:tcPr anchor="ctr"/>
                </a:tc>
                <a:tc>
                  <a:txBody>
                    <a:bodyPr/>
                    <a:lstStyle/>
                    <a:p>
                      <a:pPr algn="l"/>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其能力介於大型電腦及微電腦之間，工作站強調數學與圖形的計算能力，多用於工廠的電腦輔助製造、電腦輔助設計等工作。</a:t>
                      </a:r>
                    </a:p>
                  </a:txBody>
                  <a:tcPr anchor="ctr"/>
                </a:tc>
                <a:extLst>
                  <a:ext uri="{0D108BD9-81ED-4DB2-BD59-A6C34878D82A}">
                    <a16:rowId xmlns:a16="http://schemas.microsoft.com/office/drawing/2014/main" val="10003"/>
                  </a:ext>
                </a:extLst>
              </a:tr>
              <a:tr h="968691">
                <a:tc>
                  <a:txBody>
                    <a:bodyPr/>
                    <a:lstStyle/>
                    <a:p>
                      <a:pPr marL="0" algn="ctr" defTabSz="914400" rtl="0" eaLnBrk="1" latinLnBrk="0" hangingPunct="1"/>
                      <a:r>
                        <a:rPr lang="zh-TW" altLang="en-US" sz="2200" b="1" kern="1200" dirty="0">
                          <a:solidFill>
                            <a:srgbClr val="FF0066"/>
                          </a:solidFill>
                          <a:latin typeface="微軟正黑體" panose="020B0604030504040204" pitchFamily="34" charset="-120"/>
                          <a:ea typeface="微軟正黑體" panose="020B0604030504040204" pitchFamily="34" charset="-120"/>
                          <a:cs typeface="+mn-cs"/>
                        </a:rPr>
                        <a:t>微電腦</a:t>
                      </a:r>
                      <a:endParaRPr lang="en-US" altLang="zh-TW" sz="2200" b="1" kern="1200" dirty="0">
                        <a:solidFill>
                          <a:srgbClr val="FF0066"/>
                        </a:solidFill>
                        <a:latin typeface="微軟正黑體" panose="020B0604030504040204" pitchFamily="34" charset="-120"/>
                        <a:ea typeface="微軟正黑體" panose="020B0604030504040204" pitchFamily="34" charset="-120"/>
                        <a:cs typeface="+mn-cs"/>
                      </a:endParaRPr>
                    </a:p>
                    <a:p>
                      <a:pPr algn="ct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microcomputer</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p>
                  </a:txBody>
                  <a:tcPr anchor="ctr"/>
                </a:tc>
                <a:tc>
                  <a:txBody>
                    <a:bodyPr/>
                    <a:lstStyle/>
                    <a:p>
                      <a:pPr algn="l"/>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又稱個人電腦（</a:t>
                      </a: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personal computer</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PC</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），常見的有桌上型、筆記型、平板</a:t>
                      </a:r>
                    </a:p>
                    <a:p>
                      <a:pPr algn="l"/>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式、掌上型</a:t>
                      </a: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等。</a:t>
                      </a:r>
                    </a:p>
                  </a:txBody>
                  <a:tcPr anchor="ctr"/>
                </a:tc>
                <a:extLst>
                  <a:ext uri="{0D108BD9-81ED-4DB2-BD59-A6C34878D82A}">
                    <a16:rowId xmlns:a16="http://schemas.microsoft.com/office/drawing/2014/main" val="10004"/>
                  </a:ext>
                </a:extLst>
              </a:tr>
              <a:tr h="692469">
                <a:tc>
                  <a:txBody>
                    <a:bodyPr/>
                    <a:lstStyle/>
                    <a:p>
                      <a:pPr marL="0" algn="ctr" defTabSz="914400" rtl="0" eaLnBrk="1" latinLnBrk="0" hangingPunct="1"/>
                      <a:r>
                        <a:rPr lang="zh-TW" altLang="en-US" sz="2200" b="1" kern="1200" dirty="0">
                          <a:solidFill>
                            <a:srgbClr val="FF0066"/>
                          </a:solidFill>
                          <a:latin typeface="微軟正黑體" panose="020B0604030504040204" pitchFamily="34" charset="-120"/>
                          <a:ea typeface="微軟正黑體" panose="020B0604030504040204" pitchFamily="34" charset="-120"/>
                          <a:cs typeface="+mn-cs"/>
                        </a:rPr>
                        <a:t>嵌入式電腦</a:t>
                      </a:r>
                      <a:endParaRPr lang="en-US" altLang="zh-TW" sz="2200" b="1" kern="1200" dirty="0">
                        <a:solidFill>
                          <a:srgbClr val="FF0066"/>
                        </a:solidFill>
                        <a:latin typeface="微軟正黑體" panose="020B0604030504040204" pitchFamily="34" charset="-120"/>
                        <a:ea typeface="微軟正黑體" panose="020B0604030504040204" pitchFamily="34" charset="-120"/>
                        <a:cs typeface="+mn-cs"/>
                      </a:endParaRPr>
                    </a:p>
                    <a:p>
                      <a:pPr algn="ct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embedded computer</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p>
                  </a:txBody>
                  <a:tcPr anchor="ctr"/>
                </a:tc>
                <a:tc>
                  <a:txBody>
                    <a:bodyPr/>
                    <a:lstStyle/>
                    <a:p>
                      <a:pPr algn="l"/>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隱藏在設備中，專為特殊目的設計的</a:t>
                      </a:r>
                    </a:p>
                    <a:p>
                      <a:pPr algn="l"/>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電腦晶片，如行動電話晶片。</a:t>
                      </a:r>
                    </a:p>
                  </a:txBody>
                  <a:tcPr anchor="ctr"/>
                </a:tc>
                <a:extLst>
                  <a:ext uri="{0D108BD9-81ED-4DB2-BD59-A6C34878D82A}">
                    <a16:rowId xmlns:a16="http://schemas.microsoft.com/office/drawing/2014/main" val="10005"/>
                  </a:ext>
                </a:extLst>
              </a:tr>
            </a:tbl>
          </a:graphicData>
        </a:graphic>
      </p:graphicFrame>
      <p:sp>
        <p:nvSpPr>
          <p:cNvPr id="10" name="文字方塊 9"/>
          <p:cNvSpPr txBox="1"/>
          <p:nvPr/>
        </p:nvSpPr>
        <p:spPr>
          <a:xfrm>
            <a:off x="1260000" y="6540400"/>
            <a:ext cx="1569660"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各式電腦類型</a:t>
            </a:r>
          </a:p>
        </p:txBody>
      </p:sp>
      <p:sp>
        <p:nvSpPr>
          <p:cNvPr id="14" name="標題 1"/>
          <p:cNvSpPr txBox="1">
            <a:spLocks/>
          </p:cNvSpPr>
          <p:nvPr/>
        </p:nvSpPr>
        <p:spPr>
          <a:xfrm>
            <a:off x="710475" y="26895"/>
            <a:ext cx="8433525" cy="936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baseline="0">
                <a:solidFill>
                  <a:schemeClr val="bg1"/>
                </a:solidFill>
                <a:latin typeface="Arial Black" panose="020B0A04020102020204" pitchFamily="34" charset="0"/>
                <a:ea typeface="微軟正黑體" panose="020B0604030504040204" pitchFamily="34" charset="-120"/>
                <a:cs typeface="+mj-cs"/>
              </a:defRPr>
            </a:lvl1pPr>
          </a:lstStyle>
          <a:p>
            <a:r>
              <a:rPr lang="zh-TW" altLang="en-US"/>
              <a:t>電腦類型</a:t>
            </a:r>
            <a:endParaRPr lang="zh-TW" altLang="en-US" dirty="0"/>
          </a:p>
        </p:txBody>
      </p:sp>
      <p:sp>
        <p:nvSpPr>
          <p:cNvPr id="18" name="矩形 17">
            <a:hlinkClick r:id="rId3"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4"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1" name="矩形 20">
            <a:hlinkClick r:id="rId6"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134966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電腦類型</a:t>
            </a:r>
          </a:p>
        </p:txBody>
      </p:sp>
      <p:sp>
        <p:nvSpPr>
          <p:cNvPr id="5" name="內容版面配置區 4"/>
          <p:cNvSpPr>
            <a:spLocks noGrp="1"/>
          </p:cNvSpPr>
          <p:nvPr>
            <p:ph idx="1"/>
          </p:nvPr>
        </p:nvSpPr>
        <p:spPr>
          <a:xfrm>
            <a:off x="1079501" y="1291540"/>
            <a:ext cx="7543799" cy="5131671"/>
          </a:xfrm>
        </p:spPr>
        <p:txBody>
          <a:bodyPr>
            <a:normAutofit/>
          </a:bodyPr>
          <a:lstStyle/>
          <a:p>
            <a:pPr>
              <a:lnSpc>
                <a:spcPts val="3600"/>
              </a:lnSpc>
              <a:spcBef>
                <a:spcPts val="1200"/>
              </a:spcBef>
            </a:pPr>
            <a:r>
              <a:rPr lang="zh-TW" altLang="zh-TW" sz="2600" b="1" dirty="0"/>
              <a:t>「神威．太湖之光」被認證是目前全世界最快的</a:t>
            </a:r>
            <a:r>
              <a:rPr lang="zh-TW" altLang="zh-TW" sz="2600" b="1" dirty="0">
                <a:solidFill>
                  <a:srgbClr val="0070C0"/>
                </a:solidFill>
              </a:rPr>
              <a:t>超級電腦</a:t>
            </a:r>
            <a:r>
              <a:rPr lang="zh-TW" altLang="zh-TW" sz="2600" b="1" dirty="0"/>
              <a:t>，裡面的</a:t>
            </a:r>
            <a:r>
              <a:rPr lang="en-US" altLang="zh-TW" sz="2600" b="1" dirty="0"/>
              <a:t>CPU</a:t>
            </a:r>
            <a:r>
              <a:rPr lang="zh-TW" altLang="zh-TW" sz="2600" b="1" dirty="0"/>
              <a:t>處理器全部是中國自產的。</a:t>
            </a:r>
            <a:endParaRPr lang="en-US" altLang="zh-TW" sz="2600" b="1" dirty="0"/>
          </a:p>
          <a:p>
            <a:pPr>
              <a:lnSpc>
                <a:spcPts val="3600"/>
              </a:lnSpc>
              <a:spcBef>
                <a:spcPts val="1200"/>
              </a:spcBef>
            </a:pPr>
            <a:r>
              <a:rPr lang="zh-TW" altLang="zh-TW" sz="2600" b="1" dirty="0"/>
              <a:t>太湖之光由</a:t>
            </a:r>
            <a:r>
              <a:rPr lang="en-US" altLang="zh-TW" sz="2600" b="1" dirty="0"/>
              <a:t>40960</a:t>
            </a:r>
            <a:r>
              <a:rPr lang="zh-TW" altLang="zh-TW" sz="2600" b="1" dirty="0"/>
              <a:t>個處理器構成，每個處理器包含了</a:t>
            </a:r>
            <a:r>
              <a:rPr lang="en-US" altLang="zh-TW" sz="2600" b="1" dirty="0"/>
              <a:t>260</a:t>
            </a:r>
            <a:r>
              <a:rPr lang="zh-TW" altLang="zh-TW" sz="2600" b="1" dirty="0"/>
              <a:t>個核心，總共</a:t>
            </a:r>
            <a:r>
              <a:rPr lang="en-US" altLang="zh-TW" sz="2600" b="1" dirty="0"/>
              <a:t>10649600 </a:t>
            </a:r>
            <a:r>
              <a:rPr lang="zh-TW" altLang="zh-TW" sz="2600" b="1" dirty="0"/>
              <a:t>核心。如果用</a:t>
            </a:r>
            <a:r>
              <a:rPr lang="en-US" altLang="zh-TW" sz="2600" b="1" dirty="0"/>
              <a:t>2016</a:t>
            </a:r>
            <a:r>
              <a:rPr lang="zh-TW" altLang="zh-TW" sz="2600" b="1" dirty="0"/>
              <a:t>年生產的主流個人電腦作參照，「神威」</a:t>
            </a:r>
            <a:r>
              <a:rPr lang="zh-TW" altLang="zh-TW" sz="2600" b="1" dirty="0">
                <a:solidFill>
                  <a:srgbClr val="0070C0"/>
                </a:solidFill>
              </a:rPr>
              <a:t>相當於有</a:t>
            </a:r>
            <a:r>
              <a:rPr lang="en-US" altLang="zh-TW" sz="2600" b="1" dirty="0">
                <a:solidFill>
                  <a:srgbClr val="0070C0"/>
                </a:solidFill>
              </a:rPr>
              <a:t>200</a:t>
            </a:r>
            <a:r>
              <a:rPr lang="zh-TW" altLang="zh-TW" sz="2600" b="1" dirty="0">
                <a:solidFill>
                  <a:srgbClr val="0070C0"/>
                </a:solidFill>
              </a:rPr>
              <a:t>多萬台普通電腦的運算能力</a:t>
            </a:r>
            <a:r>
              <a:rPr lang="zh-TW" altLang="zh-TW" sz="2600" b="1" dirty="0"/>
              <a:t>。</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21</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6" name="文字方塊 5"/>
          <p:cNvSpPr txBox="1"/>
          <p:nvPr/>
        </p:nvSpPr>
        <p:spPr>
          <a:xfrm>
            <a:off x="1260000" y="6540400"/>
            <a:ext cx="1107996"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電腦類型</a:t>
            </a:r>
          </a:p>
        </p:txBody>
      </p:sp>
      <p:pic>
        <p:nvPicPr>
          <p:cNvPr id="2050" name="Picture 2" descr="1-7-sunway"/>
          <p:cNvPicPr>
            <a:picLocks noChangeAspect="1" noChangeArrowheads="1"/>
          </p:cNvPicPr>
          <p:nvPr/>
        </p:nvPicPr>
        <p:blipFill>
          <a:blip r:embed="rId2" cstate="print">
            <a:extLst>
              <a:ext uri="{28A0092B-C50C-407E-A947-70E740481C1C}">
                <a14:useLocalDpi xmlns:a14="http://schemas.microsoft.com/office/drawing/2010/main" val="0"/>
              </a:ext>
            </a:extLst>
          </a:blip>
          <a:srcRect t="22084"/>
          <a:stretch>
            <a:fillRect/>
          </a:stretch>
        </p:blipFill>
        <p:spPr bwMode="auto">
          <a:xfrm>
            <a:off x="4787900" y="4600467"/>
            <a:ext cx="3983608" cy="193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hlinkClick r:id="rId3"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4"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9" name="矩形 18">
            <a:hlinkClick r:id="rId6"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56455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22</a:t>
            </a:fld>
            <a:endParaRPr lang="zh-TW" altLang="en-US"/>
          </a:p>
        </p:txBody>
      </p:sp>
      <p:sp>
        <p:nvSpPr>
          <p:cNvPr id="35" name="文字版面配置區 30"/>
          <p:cNvSpPr>
            <a:spLocks noGrp="1"/>
          </p:cNvSpPr>
          <p:nvPr>
            <p:ph type="body" sz="quarter" idx="13"/>
          </p:nvPr>
        </p:nvSpPr>
        <p:spPr/>
        <p:txBody>
          <a:bodyPr>
            <a:normAutofit/>
          </a:bodyPr>
          <a:lstStyle/>
          <a:p>
            <a:pPr algn="l">
              <a:spcBef>
                <a:spcPts val="0"/>
              </a:spcBef>
            </a:pPr>
            <a:r>
              <a:rPr lang="zh-TW" altLang="en-US" dirty="0"/>
              <a:t>請問下列何者所使用的電腦類型，最有可能是「微電腦」？　</a:t>
            </a:r>
            <a:br>
              <a:rPr lang="en-US" altLang="zh-TW" dirty="0"/>
            </a:br>
            <a:r>
              <a:rPr lang="en-US" altLang="zh-TW" sz="2200" dirty="0"/>
              <a:t>(A)</a:t>
            </a:r>
            <a:r>
              <a:rPr lang="zh-TW" altLang="en-US" sz="2200" dirty="0"/>
              <a:t>照相手機中的多媒體處理晶片</a:t>
            </a:r>
            <a:br>
              <a:rPr lang="en-US" altLang="zh-TW" sz="2200" dirty="0"/>
            </a:br>
            <a:r>
              <a:rPr lang="en-US" altLang="zh-TW" sz="2200" dirty="0"/>
              <a:t>(B)</a:t>
            </a:r>
            <a:r>
              <a:rPr lang="zh-TW" altLang="en-US" sz="2200" dirty="0"/>
              <a:t>銀行金融管理中心的全國聯合徵信資料庫</a:t>
            </a:r>
            <a:br>
              <a:rPr lang="en-US" altLang="zh-TW" sz="2200" dirty="0"/>
            </a:br>
            <a:r>
              <a:rPr lang="en-US" altLang="zh-TW" sz="2200" dirty="0"/>
              <a:t>(C)</a:t>
            </a:r>
            <a:r>
              <a:rPr lang="zh-TW" altLang="en-US" sz="2200" dirty="0"/>
              <a:t>中央氣象局用以分析、預測氣候的電腦</a:t>
            </a:r>
            <a:endParaRPr lang="en-US" altLang="zh-TW" sz="2200" dirty="0"/>
          </a:p>
          <a:p>
            <a:pPr algn="l">
              <a:spcBef>
                <a:spcPts val="0"/>
              </a:spcBef>
            </a:pPr>
            <a:r>
              <a:rPr lang="en-US" altLang="zh-TW" sz="2200" dirty="0"/>
              <a:t>(D)</a:t>
            </a:r>
            <a:r>
              <a:rPr lang="zh-TW" altLang="en-US" sz="2200" dirty="0"/>
              <a:t>大華在開學時買了一台筆記型電腦。</a:t>
            </a:r>
            <a:endParaRPr lang="zh-TW" altLang="en-US" sz="22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181990"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 </a:t>
              </a:r>
              <a:r>
                <a:rPr lang="en-US" altLang="zh-TW" sz="2000" dirty="0">
                  <a:solidFill>
                    <a:prstClr val="white"/>
                  </a:solidFill>
                  <a:latin typeface="Arial" panose="020B0604020202020204" pitchFamily="34" charset="0"/>
                  <a:ea typeface="微軟正黑體" panose="020B0604030504040204" pitchFamily="34" charset="-120"/>
                </a:rPr>
                <a:t>A</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196161"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 </a:t>
              </a:r>
              <a:r>
                <a:rPr lang="en-US" altLang="zh-TW" sz="2000" dirty="0">
                  <a:solidFill>
                    <a:prstClr val="white"/>
                  </a:solidFill>
                  <a:latin typeface="Arial" panose="020B0604020202020204" pitchFamily="34" charset="0"/>
                  <a:ea typeface="微軟正黑體" panose="020B0604030504040204" pitchFamily="34" charset="-120"/>
                </a:rPr>
                <a:t>B</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 </a:t>
              </a:r>
              <a:r>
                <a:rPr lang="en-US" altLang="zh-TW" sz="2000" dirty="0">
                  <a:solidFill>
                    <a:prstClr val="white"/>
                  </a:solidFill>
                  <a:latin typeface="Arial" panose="020B0604020202020204" pitchFamily="34" charset="0"/>
                  <a:ea typeface="微軟正黑體" panose="020B0604030504040204" pitchFamily="34" charset="-120"/>
                </a:rPr>
                <a:t>C</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我選擇 </a:t>
              </a:r>
              <a:r>
                <a:rPr lang="en-US" altLang="zh-TW" sz="2000" dirty="0">
                  <a:solidFill>
                    <a:prstClr val="white"/>
                  </a:solidFill>
                  <a:latin typeface="Arial" panose="020B0604020202020204" pitchFamily="34" charset="0"/>
                  <a:ea typeface="微軟正黑體" panose="020B0604030504040204" pitchFamily="34" charset="-120"/>
                </a:rPr>
                <a:t>D</a:t>
              </a:r>
              <a:endParaRPr lang="zh-TW" altLang="en-US" sz="2000" dirty="0"/>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34589995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4" y="26895"/>
            <a:ext cx="8433526" cy="936000"/>
          </a:xfrm>
        </p:spPr>
        <p:txBody>
          <a:bodyPr/>
          <a:lstStyle/>
          <a:p>
            <a:r>
              <a:rPr lang="zh-TW" altLang="en-US" dirty="0"/>
              <a:t>電腦中常用的資料單位</a:t>
            </a:r>
          </a:p>
        </p:txBody>
      </p:sp>
      <p:sp>
        <p:nvSpPr>
          <p:cNvPr id="3" name="內容版面配置區 2"/>
          <p:cNvSpPr>
            <a:spLocks noGrp="1"/>
          </p:cNvSpPr>
          <p:nvPr>
            <p:ph idx="1"/>
          </p:nvPr>
        </p:nvSpPr>
        <p:spPr>
          <a:xfrm>
            <a:off x="1234601" y="1482041"/>
            <a:ext cx="7426799" cy="1040216"/>
          </a:xfrm>
        </p:spPr>
        <p:txBody>
          <a:bodyPr/>
          <a:lstStyle/>
          <a:p>
            <a:pPr>
              <a:lnSpc>
                <a:spcPts val="3600"/>
              </a:lnSpc>
              <a:spcBef>
                <a:spcPts val="1200"/>
              </a:spcBef>
            </a:pPr>
            <a:r>
              <a:rPr lang="zh-TW" altLang="en-US" sz="2600" b="1" dirty="0"/>
              <a:t>電腦的儲存自</a:t>
            </a:r>
            <a:r>
              <a:rPr lang="en-US" altLang="zh-TW" sz="2600" b="1" dirty="0">
                <a:solidFill>
                  <a:srgbClr val="0070C0"/>
                </a:solidFill>
              </a:rPr>
              <a:t>Byte</a:t>
            </a:r>
            <a:r>
              <a:rPr lang="zh-TW" altLang="en-US" sz="2600" b="1" dirty="0"/>
              <a:t>起，每跨一級容量就增加</a:t>
            </a:r>
            <a:r>
              <a:rPr lang="en-US" altLang="zh-TW" sz="2600" b="1" dirty="0">
                <a:solidFill>
                  <a:srgbClr val="0070C0"/>
                </a:solidFill>
              </a:rPr>
              <a:t>1024</a:t>
            </a:r>
            <a:r>
              <a:rPr lang="zh-TW" altLang="en-US" sz="2600" b="1" dirty="0">
                <a:solidFill>
                  <a:srgbClr val="0070C0"/>
                </a:solidFill>
              </a:rPr>
              <a:t>倍</a:t>
            </a:r>
            <a:r>
              <a:rPr lang="zh-TW" altLang="en-US" sz="2600" b="1" dirty="0"/>
              <a:t>，現今已逐漸出現 </a:t>
            </a:r>
            <a:r>
              <a:rPr lang="en-US" altLang="zh-TW" sz="2600" b="1" dirty="0"/>
              <a:t>TB</a:t>
            </a:r>
            <a:r>
              <a:rPr lang="zh-TW" altLang="en-US" sz="2600" b="1" dirty="0"/>
              <a:t>為單位的儲存裝置了</a:t>
            </a:r>
            <a:r>
              <a:rPr lang="zh-TW" altLang="en-US" dirty="0"/>
              <a:t>。</a:t>
            </a:r>
          </a:p>
        </p:txBody>
      </p:sp>
      <p:sp>
        <p:nvSpPr>
          <p:cNvPr id="5" name="投影片編號版面配置區 4"/>
          <p:cNvSpPr>
            <a:spLocks noGrp="1"/>
          </p:cNvSpPr>
          <p:nvPr>
            <p:ph type="sldNum" sz="quarter" idx="12"/>
          </p:nvPr>
        </p:nvSpPr>
        <p:spPr/>
        <p:txBody>
          <a:bodyPr/>
          <a:lstStyle/>
          <a:p>
            <a:fld id="{C45D8186-99EE-4364-AA57-C9F4FAA33639}" type="slidenum">
              <a:rPr lang="zh-TW" altLang="en-US" smtClean="0"/>
              <a:t>23</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aphicFrame>
        <p:nvGraphicFramePr>
          <p:cNvPr id="8" name="表格 7"/>
          <p:cNvGraphicFramePr>
            <a:graphicFrameLocks noGrp="1"/>
          </p:cNvGraphicFramePr>
          <p:nvPr>
            <p:extLst>
              <p:ext uri="{D42A27DB-BD31-4B8C-83A1-F6EECF244321}">
                <p14:modId xmlns:p14="http://schemas.microsoft.com/office/powerpoint/2010/main" val="1486490177"/>
              </p:ext>
            </p:extLst>
          </p:nvPr>
        </p:nvGraphicFramePr>
        <p:xfrm>
          <a:off x="1133288" y="2798480"/>
          <a:ext cx="7735175" cy="3386488"/>
        </p:xfrm>
        <a:graphic>
          <a:graphicData uri="http://schemas.openxmlformats.org/drawingml/2006/table">
            <a:tbl>
              <a:tblPr firstRow="1" bandRow="1">
                <a:tableStyleId>{5C22544A-7EE6-4342-B048-85BDC9FD1C3A}</a:tableStyleId>
              </a:tblPr>
              <a:tblGrid>
                <a:gridCol w="950259">
                  <a:extLst>
                    <a:ext uri="{9D8B030D-6E8A-4147-A177-3AD203B41FA5}">
                      <a16:colId xmlns:a16="http://schemas.microsoft.com/office/drawing/2014/main" val="20000"/>
                    </a:ext>
                  </a:extLst>
                </a:gridCol>
                <a:gridCol w="1516380">
                  <a:extLst>
                    <a:ext uri="{9D8B030D-6E8A-4147-A177-3AD203B41FA5}">
                      <a16:colId xmlns:a16="http://schemas.microsoft.com/office/drawing/2014/main" val="20001"/>
                    </a:ext>
                  </a:extLst>
                </a:gridCol>
                <a:gridCol w="5268536">
                  <a:extLst>
                    <a:ext uri="{9D8B030D-6E8A-4147-A177-3AD203B41FA5}">
                      <a16:colId xmlns:a16="http://schemas.microsoft.com/office/drawing/2014/main" val="20002"/>
                    </a:ext>
                  </a:extLst>
                </a:gridCol>
              </a:tblGrid>
              <a:tr h="483784">
                <a:tc>
                  <a:txBody>
                    <a:bodyPr/>
                    <a:lstStyle/>
                    <a:p>
                      <a:pPr algn="ctr"/>
                      <a:r>
                        <a:rPr lang="zh-TW" altLang="en-US" sz="2000" b="0" dirty="0">
                          <a:latin typeface="微軟正黑體" panose="020B0604030504040204" pitchFamily="34" charset="-120"/>
                          <a:ea typeface="微軟正黑體" panose="020B0604030504040204" pitchFamily="34" charset="-120"/>
                        </a:rPr>
                        <a:t>單位</a:t>
                      </a:r>
                    </a:p>
                  </a:txBody>
                  <a:tcPr anchor="ctr"/>
                </a:tc>
                <a:tc>
                  <a:txBody>
                    <a:bodyPr/>
                    <a:lstStyle/>
                    <a:p>
                      <a:pPr algn="ctr"/>
                      <a:r>
                        <a:rPr lang="zh-TW" altLang="en-US" sz="2000" b="0" dirty="0">
                          <a:latin typeface="微軟正黑體" panose="020B0604030504040204" pitchFamily="34" charset="-120"/>
                          <a:ea typeface="微軟正黑體" panose="020B0604030504040204" pitchFamily="34" charset="-120"/>
                        </a:rPr>
                        <a:t>中文簡稱</a:t>
                      </a:r>
                    </a:p>
                  </a:txBody>
                  <a:tcPr anchor="ctr"/>
                </a:tc>
                <a:tc>
                  <a:txBody>
                    <a:bodyPr/>
                    <a:lstStyle/>
                    <a:p>
                      <a:pPr algn="ctr"/>
                      <a:r>
                        <a:rPr lang="zh-TW" altLang="en-US" sz="2000" b="0" dirty="0">
                          <a:latin typeface="微軟正黑體" panose="020B0604030504040204" pitchFamily="34" charset="-120"/>
                          <a:ea typeface="微軟正黑體" panose="020B0604030504040204" pitchFamily="34" charset="-120"/>
                        </a:rPr>
                        <a:t>說明</a:t>
                      </a:r>
                    </a:p>
                  </a:txBody>
                  <a:tcPr anchor="ctr"/>
                </a:tc>
                <a:extLst>
                  <a:ext uri="{0D108BD9-81ED-4DB2-BD59-A6C34878D82A}">
                    <a16:rowId xmlns:a16="http://schemas.microsoft.com/office/drawing/2014/main" val="10000"/>
                  </a:ext>
                </a:extLst>
              </a:tr>
              <a:tr h="483784">
                <a:tc>
                  <a:txBody>
                    <a:bodyPr/>
                    <a:lstStyle/>
                    <a:p>
                      <a:pPr algn="ctr"/>
                      <a:r>
                        <a:rPr lang="en-US" altLang="zh-TW" sz="2000" b="1" dirty="0">
                          <a:solidFill>
                            <a:srgbClr val="FF0066"/>
                          </a:solidFill>
                          <a:latin typeface="微軟正黑體" panose="020B0604030504040204" pitchFamily="34" charset="-120"/>
                          <a:ea typeface="微軟正黑體" panose="020B0604030504040204" pitchFamily="34" charset="-120"/>
                        </a:rPr>
                        <a:t>bit</a:t>
                      </a:r>
                      <a:endParaRPr lang="zh-TW" altLang="en-US" sz="2000" b="1" dirty="0">
                        <a:solidFill>
                          <a:srgbClr val="FF0066"/>
                        </a:solidFill>
                        <a:latin typeface="微軟正黑體" panose="020B0604030504040204" pitchFamily="34" charset="-120"/>
                        <a:ea typeface="微軟正黑體" panose="020B0604030504040204" pitchFamily="34" charset="-120"/>
                      </a:endParaRPr>
                    </a:p>
                  </a:txBody>
                  <a:tcPr anchor="ctr"/>
                </a:tc>
                <a:tc>
                  <a:txBody>
                    <a:bodyPr/>
                    <a:lstStyle/>
                    <a:p>
                      <a:pPr algn="l"/>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位元</a:t>
                      </a:r>
                    </a:p>
                  </a:txBody>
                  <a:tcPr anchor="ctr"/>
                </a:tc>
                <a:tc>
                  <a:txBody>
                    <a:bodyPr/>
                    <a:lstStyle/>
                    <a:p>
                      <a:pPr algn="l"/>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表示 </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0 </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或 </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1 </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訊號</a:t>
                      </a:r>
                    </a:p>
                  </a:txBody>
                  <a:tcPr anchor="ctr"/>
                </a:tc>
                <a:extLst>
                  <a:ext uri="{0D108BD9-81ED-4DB2-BD59-A6C34878D82A}">
                    <a16:rowId xmlns:a16="http://schemas.microsoft.com/office/drawing/2014/main" val="10001"/>
                  </a:ext>
                </a:extLst>
              </a:tr>
              <a:tr h="483784">
                <a:tc>
                  <a:txBody>
                    <a:bodyPr/>
                    <a:lstStyle/>
                    <a:p>
                      <a:pPr marL="0" algn="ctr" defTabSz="914400" rtl="0" eaLnBrk="1" latinLnBrk="0" hangingPunct="1"/>
                      <a:r>
                        <a:rPr lang="en-US" altLang="zh-TW" sz="2000" b="1" dirty="0">
                          <a:solidFill>
                            <a:srgbClr val="FF0066"/>
                          </a:solidFill>
                          <a:latin typeface="微軟正黑體" panose="020B0604030504040204" pitchFamily="34" charset="-120"/>
                          <a:ea typeface="微軟正黑體" panose="020B0604030504040204" pitchFamily="34" charset="-120"/>
                        </a:rPr>
                        <a:t>Byte</a:t>
                      </a:r>
                      <a:endParaRPr lang="zh-TW" altLang="en-US" sz="2000" b="1" dirty="0">
                        <a:solidFill>
                          <a:srgbClr val="FF0066"/>
                        </a:solidFill>
                        <a:latin typeface="微軟正黑體" panose="020B0604030504040204" pitchFamily="34" charset="-120"/>
                        <a:ea typeface="微軟正黑體" panose="020B0604030504040204" pitchFamily="34" charset="-120"/>
                      </a:endParaRPr>
                    </a:p>
                  </a:txBody>
                  <a:tcPr anchor="ctr"/>
                </a:tc>
                <a:tc>
                  <a:txBody>
                    <a:bodyPr/>
                    <a:lstStyle/>
                    <a:p>
                      <a:pPr marL="0" algn="l" defTabSz="914400" rtl="0" eaLnBrk="1" latinLnBrk="0" hangingPunct="1"/>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位元組</a:t>
                      </a:r>
                    </a:p>
                  </a:txBody>
                  <a:tcPr anchor="ctr"/>
                </a:tc>
                <a:tc>
                  <a:txBody>
                    <a:bodyPr/>
                    <a:lstStyle/>
                    <a:p>
                      <a:pPr algn="l"/>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每個位元組可存放一個英文字元</a:t>
                      </a:r>
                    </a:p>
                  </a:txBody>
                  <a:tcPr anchor="ctr"/>
                </a:tc>
                <a:extLst>
                  <a:ext uri="{0D108BD9-81ED-4DB2-BD59-A6C34878D82A}">
                    <a16:rowId xmlns:a16="http://schemas.microsoft.com/office/drawing/2014/main" val="10002"/>
                  </a:ext>
                </a:extLst>
              </a:tr>
              <a:tr h="483784">
                <a:tc>
                  <a:txBody>
                    <a:bodyPr/>
                    <a:lstStyle/>
                    <a:p>
                      <a:pPr marL="0" algn="ctr" defTabSz="914400" rtl="0" eaLnBrk="1" latinLnBrk="0" hangingPunct="1"/>
                      <a:r>
                        <a:rPr lang="en-US" altLang="zh-TW" sz="2000" b="1" kern="1200" dirty="0">
                          <a:solidFill>
                            <a:srgbClr val="FF0066"/>
                          </a:solidFill>
                          <a:latin typeface="微軟正黑體" panose="020B0604030504040204" pitchFamily="34" charset="-120"/>
                          <a:ea typeface="微軟正黑體" panose="020B0604030504040204" pitchFamily="34" charset="-120"/>
                          <a:cs typeface="+mn-cs"/>
                        </a:rPr>
                        <a:t>KB</a:t>
                      </a:r>
                      <a:endParaRPr lang="zh-TW" altLang="en-US" sz="2000" b="1" kern="1200" dirty="0">
                        <a:solidFill>
                          <a:srgbClr val="FF0066"/>
                        </a:solidFill>
                        <a:latin typeface="微軟正黑體" panose="020B0604030504040204" pitchFamily="34" charset="-120"/>
                        <a:ea typeface="微軟正黑體" panose="020B0604030504040204" pitchFamily="34" charset="-120"/>
                        <a:cs typeface="+mn-cs"/>
                      </a:endParaRPr>
                    </a:p>
                  </a:txBody>
                  <a:tcPr anchor="ctr"/>
                </a:tc>
                <a:tc>
                  <a:txBody>
                    <a:bodyPr/>
                    <a:lstStyle/>
                    <a:p>
                      <a:pPr marL="0" algn="l" defTabSz="914400" rtl="0" eaLnBrk="1" latinLnBrk="0" hangingPunct="1"/>
                      <a:r>
                        <a:rPr lang="zh-TW" altLang="en-US" sz="2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千位元組</a:t>
                      </a:r>
                    </a:p>
                  </a:txBody>
                  <a:tcPr anchor="ctr"/>
                </a:tc>
                <a:tc>
                  <a:txBody>
                    <a:bodyPr/>
                    <a:lstStyle/>
                    <a:p>
                      <a:pPr algn="l"/>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1KB = 2</a:t>
                      </a:r>
                      <a:r>
                        <a:rPr lang="en-US" altLang="zh-TW" sz="1800" baseline="30000" dirty="0">
                          <a:solidFill>
                            <a:schemeClr val="tx1">
                              <a:lumMod val="75000"/>
                              <a:lumOff val="25000"/>
                            </a:schemeClr>
                          </a:solidFill>
                          <a:latin typeface="微軟正黑體" panose="020B0604030504040204" pitchFamily="34" charset="-120"/>
                          <a:ea typeface="微軟正黑體" panose="020B0604030504040204" pitchFamily="34" charset="-120"/>
                        </a:rPr>
                        <a:t>10 </a:t>
                      </a:r>
                      <a:r>
                        <a:rPr lang="en-US" altLang="zh-TW" sz="1800" baseline="0" dirty="0">
                          <a:solidFill>
                            <a:schemeClr val="tx1">
                              <a:lumMod val="75000"/>
                              <a:lumOff val="25000"/>
                            </a:schemeClr>
                          </a:solidFill>
                          <a:latin typeface="微軟正黑體" panose="020B0604030504040204" pitchFamily="34" charset="-120"/>
                          <a:ea typeface="微軟正黑體" panose="020B0604030504040204" pitchFamily="34" charset="-120"/>
                        </a:rPr>
                        <a:t>Bytes</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 = 1024 Bytes = 1024</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個英文字元</a:t>
                      </a:r>
                    </a:p>
                  </a:txBody>
                  <a:tcPr anchor="ctr"/>
                </a:tc>
                <a:extLst>
                  <a:ext uri="{0D108BD9-81ED-4DB2-BD59-A6C34878D82A}">
                    <a16:rowId xmlns:a16="http://schemas.microsoft.com/office/drawing/2014/main" val="10003"/>
                  </a:ext>
                </a:extLst>
              </a:tr>
              <a:tr h="483784">
                <a:tc>
                  <a:txBody>
                    <a:bodyPr/>
                    <a:lstStyle/>
                    <a:p>
                      <a:pPr marL="0" algn="ctr" defTabSz="914400" rtl="0" eaLnBrk="1" latinLnBrk="0" hangingPunct="1"/>
                      <a:r>
                        <a:rPr lang="en-US" altLang="zh-TW" sz="2000" b="1" dirty="0">
                          <a:solidFill>
                            <a:srgbClr val="FF0066"/>
                          </a:solidFill>
                          <a:latin typeface="微軟正黑體" panose="020B0604030504040204" pitchFamily="34" charset="-120"/>
                          <a:ea typeface="微軟正黑體" panose="020B0604030504040204" pitchFamily="34" charset="-120"/>
                        </a:rPr>
                        <a:t>MB</a:t>
                      </a:r>
                      <a:endParaRPr lang="zh-TW" altLang="en-US" sz="2000" b="1" dirty="0">
                        <a:solidFill>
                          <a:srgbClr val="FF0066"/>
                        </a:solidFill>
                        <a:latin typeface="微軟正黑體" panose="020B0604030504040204" pitchFamily="34" charset="-120"/>
                        <a:ea typeface="微軟正黑體" panose="020B0604030504040204" pitchFamily="34" charset="-120"/>
                      </a:endParaRPr>
                    </a:p>
                  </a:txBody>
                  <a:tcPr anchor="ctr"/>
                </a:tc>
                <a:tc>
                  <a:txBody>
                    <a:bodyPr/>
                    <a:lstStyle/>
                    <a:p>
                      <a:pPr marL="0" algn="l" defTabSz="914400" rtl="0" eaLnBrk="1" latinLnBrk="0" hangingPunct="1"/>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百萬位元組</a:t>
                      </a:r>
                    </a:p>
                  </a:txBody>
                  <a:tcPr anchor="ctr"/>
                </a:tc>
                <a:tc>
                  <a:txBody>
                    <a:bodyPr/>
                    <a:lstStyle/>
                    <a:p>
                      <a:pPr algn="l"/>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1MB</a:t>
                      </a:r>
                      <a:r>
                        <a:rPr lang="en-US" altLang="zh-TW" sz="1800" baseline="0" dirty="0">
                          <a:solidFill>
                            <a:schemeClr val="tx1">
                              <a:lumMod val="75000"/>
                              <a:lumOff val="25000"/>
                            </a:schemeClr>
                          </a:solidFill>
                          <a:latin typeface="微軟正黑體" panose="020B0604030504040204" pitchFamily="34" charset="-120"/>
                          <a:ea typeface="微軟正黑體" panose="020B0604030504040204" pitchFamily="34" charset="-120"/>
                        </a:rPr>
                        <a:t> = 2</a:t>
                      </a:r>
                      <a:r>
                        <a:rPr lang="en-US" altLang="zh-TW" sz="1800" kern="1200" baseline="300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20</a:t>
                      </a:r>
                      <a:r>
                        <a:rPr lang="en-US" altLang="zh-TW" sz="1800" baseline="0" dirty="0">
                          <a:solidFill>
                            <a:schemeClr val="tx1">
                              <a:lumMod val="75000"/>
                              <a:lumOff val="25000"/>
                            </a:schemeClr>
                          </a:solidFill>
                          <a:latin typeface="微軟正黑體" panose="020B0604030504040204" pitchFamily="34" charset="-120"/>
                          <a:ea typeface="微軟正黑體" panose="020B0604030504040204" pitchFamily="34" charset="-120"/>
                        </a:rPr>
                        <a:t> Bytes = 1024 KB</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4"/>
                  </a:ext>
                </a:extLst>
              </a:tr>
              <a:tr h="483784">
                <a:tc>
                  <a:txBody>
                    <a:bodyPr/>
                    <a:lstStyle/>
                    <a:p>
                      <a:pPr marL="0" algn="ctr" defTabSz="914400" rtl="0" eaLnBrk="1" latinLnBrk="0" hangingPunct="1"/>
                      <a:r>
                        <a:rPr lang="en-US" altLang="zh-TW" sz="2000" b="1" dirty="0">
                          <a:solidFill>
                            <a:srgbClr val="FF0066"/>
                          </a:solidFill>
                          <a:latin typeface="微軟正黑體" panose="020B0604030504040204" pitchFamily="34" charset="-120"/>
                          <a:ea typeface="微軟正黑體" panose="020B0604030504040204" pitchFamily="34" charset="-120"/>
                        </a:rPr>
                        <a:t>GB</a:t>
                      </a:r>
                      <a:endParaRPr lang="zh-TW" altLang="en-US" sz="2000" b="1" dirty="0">
                        <a:solidFill>
                          <a:srgbClr val="FF0066"/>
                        </a:solidFill>
                        <a:latin typeface="微軟正黑體" panose="020B0604030504040204" pitchFamily="34" charset="-120"/>
                        <a:ea typeface="微軟正黑體" panose="020B0604030504040204" pitchFamily="34" charset="-120"/>
                      </a:endParaRPr>
                    </a:p>
                  </a:txBody>
                  <a:tcPr anchor="ctr"/>
                </a:tc>
                <a:tc>
                  <a:txBody>
                    <a:bodyPr/>
                    <a:lstStyle/>
                    <a:p>
                      <a:pPr marL="0" algn="l" defTabSz="914400" rtl="0" eaLnBrk="1" latinLnBrk="0" hangingPunct="1"/>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十億位元組</a:t>
                      </a:r>
                    </a:p>
                  </a:txBody>
                  <a:tcPr anchor="ctr"/>
                </a:tc>
                <a:tc>
                  <a:txBody>
                    <a:bodyPr/>
                    <a:lstStyle/>
                    <a:p>
                      <a:pPr algn="l"/>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1GB = 2</a:t>
                      </a:r>
                      <a:r>
                        <a:rPr lang="en-US" altLang="zh-TW" sz="1800" kern="1200" baseline="300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30</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 Bytes</a:t>
                      </a:r>
                      <a:r>
                        <a:rPr lang="en-US" altLang="zh-TW" sz="1800" baseline="0" dirty="0">
                          <a:solidFill>
                            <a:schemeClr val="tx1">
                              <a:lumMod val="75000"/>
                              <a:lumOff val="25000"/>
                            </a:schemeClr>
                          </a:solidFill>
                          <a:latin typeface="微軟正黑體" panose="020B0604030504040204" pitchFamily="34" charset="-120"/>
                          <a:ea typeface="微軟正黑體" panose="020B0604030504040204" pitchFamily="34" charset="-120"/>
                        </a:rPr>
                        <a:t> = 1024 MB</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5"/>
                  </a:ext>
                </a:extLst>
              </a:tr>
              <a:tr h="483784">
                <a:tc>
                  <a:txBody>
                    <a:bodyPr/>
                    <a:lstStyle/>
                    <a:p>
                      <a:pPr marL="0" algn="ctr" defTabSz="914400" rtl="0" eaLnBrk="1" latinLnBrk="0" hangingPunct="1"/>
                      <a:r>
                        <a:rPr lang="en-US" altLang="zh-TW" sz="2000" b="1" dirty="0">
                          <a:solidFill>
                            <a:srgbClr val="FF0066"/>
                          </a:solidFill>
                          <a:latin typeface="微軟正黑體" panose="020B0604030504040204" pitchFamily="34" charset="-120"/>
                          <a:ea typeface="微軟正黑體" panose="020B0604030504040204" pitchFamily="34" charset="-120"/>
                        </a:rPr>
                        <a:t>TB</a:t>
                      </a:r>
                      <a:endParaRPr lang="zh-TW" altLang="en-US" sz="2000" b="1" dirty="0">
                        <a:solidFill>
                          <a:srgbClr val="FF0066"/>
                        </a:solidFill>
                        <a:latin typeface="微軟正黑體" panose="020B0604030504040204" pitchFamily="34" charset="-120"/>
                        <a:ea typeface="微軟正黑體" panose="020B0604030504040204" pitchFamily="34" charset="-120"/>
                      </a:endParaRPr>
                    </a:p>
                  </a:txBody>
                  <a:tcPr anchor="ctr"/>
                </a:tc>
                <a:tc>
                  <a:txBody>
                    <a:bodyPr/>
                    <a:lstStyle/>
                    <a:p>
                      <a:pPr marL="0" algn="l" defTabSz="914400" rtl="0" eaLnBrk="1" latinLnBrk="0" hangingPunct="1"/>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位元組</a:t>
                      </a:r>
                    </a:p>
                  </a:txBody>
                  <a:tcPr anchor="ctr"/>
                </a:tc>
                <a:tc>
                  <a:txBody>
                    <a:bodyPr/>
                    <a:lstStyle/>
                    <a:p>
                      <a:pPr algn="l"/>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1TB</a:t>
                      </a:r>
                      <a:r>
                        <a:rPr lang="en-US" altLang="zh-TW" sz="1800" baseline="0" dirty="0">
                          <a:solidFill>
                            <a:schemeClr val="tx1">
                              <a:lumMod val="75000"/>
                              <a:lumOff val="25000"/>
                            </a:schemeClr>
                          </a:solidFill>
                          <a:latin typeface="微軟正黑體" panose="020B0604030504040204" pitchFamily="34" charset="-120"/>
                          <a:ea typeface="微軟正黑體" panose="020B0604030504040204" pitchFamily="34" charset="-120"/>
                        </a:rPr>
                        <a:t> =  2</a:t>
                      </a:r>
                      <a:r>
                        <a:rPr lang="en-US" altLang="zh-TW" sz="1800" kern="1200" baseline="300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40</a:t>
                      </a:r>
                      <a:r>
                        <a:rPr lang="en-US" altLang="zh-TW" sz="1800" baseline="0" dirty="0">
                          <a:solidFill>
                            <a:schemeClr val="tx1">
                              <a:lumMod val="75000"/>
                              <a:lumOff val="25000"/>
                            </a:schemeClr>
                          </a:solidFill>
                          <a:latin typeface="微軟正黑體" panose="020B0604030504040204" pitchFamily="34" charset="-120"/>
                          <a:ea typeface="微軟正黑體" panose="020B0604030504040204" pitchFamily="34" charset="-120"/>
                        </a:rPr>
                        <a:t> Bytes = 1024 GB</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6"/>
                  </a:ext>
                </a:extLst>
              </a:tr>
            </a:tbl>
          </a:graphicData>
        </a:graphic>
      </p:graphicFrame>
      <p:sp>
        <p:nvSpPr>
          <p:cNvPr id="10" name="文字方塊 9"/>
          <p:cNvSpPr txBox="1"/>
          <p:nvPr/>
        </p:nvSpPr>
        <p:spPr>
          <a:xfrm>
            <a:off x="1260000" y="6540400"/>
            <a:ext cx="3185487"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電腦中常用的資料與時間單位</a:t>
            </a:r>
          </a:p>
        </p:txBody>
      </p:sp>
      <p:sp>
        <p:nvSpPr>
          <p:cNvPr id="12" name="矩形 11">
            <a:hlinkClick r:id="rId2"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3" name="矩形 12">
            <a:hlinkClick r:id="rId3"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4"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5"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016293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電腦中常用的時間單位</a:t>
            </a:r>
          </a:p>
        </p:txBody>
      </p:sp>
      <p:sp>
        <p:nvSpPr>
          <p:cNvPr id="5" name="投影片編號版面配置區 4"/>
          <p:cNvSpPr>
            <a:spLocks noGrp="1"/>
          </p:cNvSpPr>
          <p:nvPr>
            <p:ph type="sldNum" sz="quarter" idx="12"/>
          </p:nvPr>
        </p:nvSpPr>
        <p:spPr/>
        <p:txBody>
          <a:bodyPr/>
          <a:lstStyle/>
          <a:p>
            <a:fld id="{C45D8186-99EE-4364-AA57-C9F4FAA33639}" type="slidenum">
              <a:rPr lang="zh-TW" altLang="en-US" smtClean="0"/>
              <a:t>24</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aphicFrame>
        <p:nvGraphicFramePr>
          <p:cNvPr id="8" name="表格 7"/>
          <p:cNvGraphicFramePr>
            <a:graphicFrameLocks noGrp="1"/>
          </p:cNvGraphicFramePr>
          <p:nvPr>
            <p:extLst>
              <p:ext uri="{D42A27DB-BD31-4B8C-83A1-F6EECF244321}">
                <p14:modId xmlns:p14="http://schemas.microsoft.com/office/powerpoint/2010/main" val="2199664443"/>
              </p:ext>
            </p:extLst>
          </p:nvPr>
        </p:nvGraphicFramePr>
        <p:xfrm>
          <a:off x="1260000" y="1858080"/>
          <a:ext cx="7234518" cy="3141840"/>
        </p:xfrm>
        <a:graphic>
          <a:graphicData uri="http://schemas.openxmlformats.org/drawingml/2006/table">
            <a:tbl>
              <a:tblPr firstRow="1" bandRow="1">
                <a:tableStyleId>{5C22544A-7EE6-4342-B048-85BDC9FD1C3A}</a:tableStyleId>
              </a:tblPr>
              <a:tblGrid>
                <a:gridCol w="968188">
                  <a:extLst>
                    <a:ext uri="{9D8B030D-6E8A-4147-A177-3AD203B41FA5}">
                      <a16:colId xmlns:a16="http://schemas.microsoft.com/office/drawing/2014/main" val="20000"/>
                    </a:ext>
                  </a:extLst>
                </a:gridCol>
                <a:gridCol w="2178424">
                  <a:extLst>
                    <a:ext uri="{9D8B030D-6E8A-4147-A177-3AD203B41FA5}">
                      <a16:colId xmlns:a16="http://schemas.microsoft.com/office/drawing/2014/main" val="20001"/>
                    </a:ext>
                  </a:extLst>
                </a:gridCol>
                <a:gridCol w="4087906">
                  <a:extLst>
                    <a:ext uri="{9D8B030D-6E8A-4147-A177-3AD203B41FA5}">
                      <a16:colId xmlns:a16="http://schemas.microsoft.com/office/drawing/2014/main" val="20002"/>
                    </a:ext>
                  </a:extLst>
                </a:gridCol>
              </a:tblGrid>
              <a:tr h="523640">
                <a:tc>
                  <a:txBody>
                    <a:bodyPr/>
                    <a:lstStyle/>
                    <a:p>
                      <a:pPr algn="ctr"/>
                      <a:r>
                        <a:rPr lang="zh-TW" altLang="en-US" sz="2000" b="0" dirty="0">
                          <a:latin typeface="微軟正黑體" panose="020B0604030504040204" pitchFamily="34" charset="-120"/>
                          <a:ea typeface="微軟正黑體" panose="020B0604030504040204" pitchFamily="34" charset="-120"/>
                        </a:rPr>
                        <a:t>單位</a:t>
                      </a:r>
                    </a:p>
                  </a:txBody>
                  <a:tcPr anchor="ctr"/>
                </a:tc>
                <a:tc>
                  <a:txBody>
                    <a:bodyPr/>
                    <a:lstStyle/>
                    <a:p>
                      <a:pPr algn="ctr"/>
                      <a:r>
                        <a:rPr lang="zh-TW" altLang="en-US" sz="2000" b="0" dirty="0">
                          <a:latin typeface="微軟正黑體" panose="020B0604030504040204" pitchFamily="34" charset="-120"/>
                          <a:ea typeface="微軟正黑體" panose="020B0604030504040204" pitchFamily="34" charset="-120"/>
                        </a:rPr>
                        <a:t>英文簡稱</a:t>
                      </a:r>
                    </a:p>
                  </a:txBody>
                  <a:tcPr anchor="ctr"/>
                </a:tc>
                <a:tc>
                  <a:txBody>
                    <a:bodyPr/>
                    <a:lstStyle/>
                    <a:p>
                      <a:pPr algn="ctr"/>
                      <a:r>
                        <a:rPr lang="zh-TW" altLang="en-US" sz="2000" b="0" dirty="0">
                          <a:latin typeface="微軟正黑體" panose="020B0604030504040204" pitchFamily="34" charset="-120"/>
                          <a:ea typeface="微軟正黑體" panose="020B0604030504040204" pitchFamily="34" charset="-120"/>
                        </a:rPr>
                        <a:t>說明</a:t>
                      </a:r>
                    </a:p>
                  </a:txBody>
                  <a:tcPr anchor="ctr"/>
                </a:tc>
                <a:extLst>
                  <a:ext uri="{0D108BD9-81ED-4DB2-BD59-A6C34878D82A}">
                    <a16:rowId xmlns:a16="http://schemas.microsoft.com/office/drawing/2014/main" val="10000"/>
                  </a:ext>
                </a:extLst>
              </a:tr>
              <a:tr h="523640">
                <a:tc>
                  <a:txBody>
                    <a:bodyPr/>
                    <a:lstStyle/>
                    <a:p>
                      <a:pPr algn="ctr"/>
                      <a:r>
                        <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rPr>
                        <a:t>秒</a:t>
                      </a:r>
                    </a:p>
                  </a:txBody>
                  <a:tcPr anchor="ctr"/>
                </a:tc>
                <a:tc>
                  <a:txBody>
                    <a:bodyPr/>
                    <a:lstStyle/>
                    <a:p>
                      <a:pPr algn="ctr"/>
                      <a:r>
                        <a:rPr lang="en-US" altLang="zh-TW" sz="2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Second</a:t>
                      </a:r>
                      <a:endParaRPr lang="zh-TW" altLang="en-US" sz="2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a:txBody>
                  <a:tcPr anchor="ctr"/>
                </a:tc>
                <a:tc>
                  <a:txBody>
                    <a:bodyPr/>
                    <a:lstStyle/>
                    <a:p>
                      <a:pPr algn="l"/>
                      <a:endPar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1"/>
                  </a:ext>
                </a:extLst>
              </a:tr>
              <a:tr h="523640">
                <a:tc>
                  <a:txBody>
                    <a:bodyPr/>
                    <a:lstStyle/>
                    <a:p>
                      <a:pPr marL="0" algn="ctr" defTabSz="914400" rtl="0" eaLnBrk="1" latinLnBrk="0" hangingPunct="1"/>
                      <a:r>
                        <a:rPr lang="zh-TW" altLang="en-US" sz="2400" b="1" kern="1200" dirty="0">
                          <a:solidFill>
                            <a:srgbClr val="FF0066"/>
                          </a:solidFill>
                          <a:latin typeface="微軟正黑體" panose="020B0604030504040204" pitchFamily="34" charset="-120"/>
                          <a:ea typeface="微軟正黑體" panose="020B0604030504040204" pitchFamily="34" charset="-120"/>
                          <a:cs typeface="+mn-cs"/>
                        </a:rPr>
                        <a:t>毫秒</a:t>
                      </a:r>
                    </a:p>
                  </a:txBody>
                  <a:tcPr anchor="ctr"/>
                </a:tc>
                <a:tc>
                  <a:txBody>
                    <a:bodyPr/>
                    <a:lstStyle/>
                    <a:p>
                      <a:pPr marL="0" algn="ctr" defTabSz="914400" rtl="0" eaLnBrk="1" latinLnBrk="0" hangingPunct="1"/>
                      <a:r>
                        <a:rPr lang="en-US" altLang="zh-TW" sz="2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Millisecond, </a:t>
                      </a:r>
                      <a:r>
                        <a:rPr lang="en-US" altLang="zh-TW" sz="2000" b="1" kern="1200" dirty="0" err="1">
                          <a:solidFill>
                            <a:srgbClr val="FF0066"/>
                          </a:solidFill>
                          <a:latin typeface="微軟正黑體" panose="020B0604030504040204" pitchFamily="34" charset="-120"/>
                          <a:ea typeface="微軟正黑體" panose="020B0604030504040204" pitchFamily="34" charset="-120"/>
                          <a:cs typeface="+mn-cs"/>
                        </a:rPr>
                        <a:t>ms</a:t>
                      </a:r>
                      <a:endParaRPr lang="zh-TW" altLang="en-US" sz="2000" b="1" kern="1200" dirty="0">
                        <a:solidFill>
                          <a:srgbClr val="FF0066"/>
                        </a:solidFill>
                        <a:latin typeface="微軟正黑體" panose="020B0604030504040204" pitchFamily="34" charset="-120"/>
                        <a:ea typeface="微軟正黑體" panose="020B0604030504040204" pitchFamily="34" charset="-120"/>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千分之一秒 </a:t>
                      </a:r>
                      <a:r>
                        <a:rPr lang="en-US" altLang="zh-TW"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1ms = 10</a:t>
                      </a:r>
                      <a:r>
                        <a:rPr lang="en-US" altLang="zh-TW" sz="2400" kern="1200" baseline="300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-3</a:t>
                      </a:r>
                      <a:r>
                        <a:rPr lang="en-US" altLang="zh-TW"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s</a:t>
                      </a:r>
                      <a:endParaRPr lang="zh-TW" altLang="en-US"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a:txBody>
                  <a:tcPr anchor="ctr"/>
                </a:tc>
                <a:extLst>
                  <a:ext uri="{0D108BD9-81ED-4DB2-BD59-A6C34878D82A}">
                    <a16:rowId xmlns:a16="http://schemas.microsoft.com/office/drawing/2014/main" val="10002"/>
                  </a:ext>
                </a:extLst>
              </a:tr>
              <a:tr h="523640">
                <a:tc>
                  <a:txBody>
                    <a:bodyPr/>
                    <a:lstStyle/>
                    <a:p>
                      <a:pPr marL="0" algn="ctr" defTabSz="914400" rtl="0" eaLnBrk="1" latinLnBrk="0" hangingPunct="1"/>
                      <a:r>
                        <a:rPr lang="zh-TW" altLang="en-US" sz="2400" b="1" kern="1200" dirty="0">
                          <a:solidFill>
                            <a:srgbClr val="FF0066"/>
                          </a:solidFill>
                          <a:latin typeface="微軟正黑體" panose="020B0604030504040204" pitchFamily="34" charset="-120"/>
                          <a:ea typeface="微軟正黑體" panose="020B0604030504040204" pitchFamily="34" charset="-120"/>
                          <a:cs typeface="+mn-cs"/>
                        </a:rPr>
                        <a:t>微秒</a:t>
                      </a:r>
                    </a:p>
                  </a:txBody>
                  <a:tcPr anchor="ctr"/>
                </a:tc>
                <a:tc>
                  <a:txBody>
                    <a:bodyPr/>
                    <a:lstStyle/>
                    <a:p>
                      <a:pPr marL="0" algn="ctr" defTabSz="914400" rtl="0" eaLnBrk="1" latinLnBrk="0" hangingPunct="1"/>
                      <a:r>
                        <a:rPr lang="en-US" altLang="zh-TW" sz="2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Microsecond, </a:t>
                      </a:r>
                      <a:r>
                        <a:rPr lang="en-US" altLang="zh-TW" sz="2000" b="1" kern="1200" dirty="0">
                          <a:solidFill>
                            <a:srgbClr val="FF0066"/>
                          </a:solidFill>
                          <a:latin typeface="微軟正黑體" panose="020B0604030504040204" pitchFamily="34" charset="-120"/>
                          <a:ea typeface="微軟正黑體" panose="020B0604030504040204" pitchFamily="34" charset="-120"/>
                          <a:cs typeface="+mn-cs"/>
                        </a:rPr>
                        <a:t>us</a:t>
                      </a:r>
                      <a:endParaRPr lang="zh-TW" altLang="en-US" sz="2000" b="1" kern="1200" dirty="0">
                        <a:solidFill>
                          <a:srgbClr val="FF0066"/>
                        </a:solidFill>
                        <a:latin typeface="微軟正黑體" panose="020B0604030504040204" pitchFamily="34" charset="-120"/>
                        <a:ea typeface="微軟正黑體" panose="020B0604030504040204" pitchFamily="34" charset="-120"/>
                        <a:cs typeface="+mn-cs"/>
                      </a:endParaRPr>
                    </a:p>
                  </a:txBody>
                  <a:tcPr anchor="ctr"/>
                </a:tc>
                <a:tc>
                  <a:txBody>
                    <a:bodyPr/>
                    <a:lstStyle/>
                    <a:p>
                      <a:pPr lvl="0" algn="l"/>
                      <a:r>
                        <a:rPr lang="zh-TW" altLang="en-US"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百萬分之一秒 </a:t>
                      </a:r>
                      <a:r>
                        <a:rPr lang="en-US" altLang="zh-TW"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1us = 10</a:t>
                      </a:r>
                      <a:r>
                        <a:rPr lang="en-US" altLang="zh-TW" sz="2400" kern="1200" baseline="300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-6</a:t>
                      </a:r>
                      <a:r>
                        <a:rPr lang="en-US" altLang="zh-TW"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s</a:t>
                      </a:r>
                      <a:endParaRPr lang="zh-TW" altLang="en-US"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a:txBody>
                  <a:tcPr anchor="ctr"/>
                </a:tc>
                <a:extLst>
                  <a:ext uri="{0D108BD9-81ED-4DB2-BD59-A6C34878D82A}">
                    <a16:rowId xmlns:a16="http://schemas.microsoft.com/office/drawing/2014/main" val="10003"/>
                  </a:ext>
                </a:extLst>
              </a:tr>
              <a:tr h="523640">
                <a:tc>
                  <a:txBody>
                    <a:bodyPr/>
                    <a:lstStyle/>
                    <a:p>
                      <a:pPr marL="0" algn="ctr" defTabSz="914400" rtl="0" eaLnBrk="1" latinLnBrk="0" hangingPunct="1"/>
                      <a:r>
                        <a:rPr lang="zh-TW" altLang="en-US" sz="2400" b="1" kern="1200" dirty="0">
                          <a:solidFill>
                            <a:srgbClr val="FF0066"/>
                          </a:solidFill>
                          <a:latin typeface="微軟正黑體" panose="020B0604030504040204" pitchFamily="34" charset="-120"/>
                          <a:ea typeface="微軟正黑體" panose="020B0604030504040204" pitchFamily="34" charset="-120"/>
                          <a:cs typeface="+mn-cs"/>
                        </a:rPr>
                        <a:t>奈秒</a:t>
                      </a:r>
                    </a:p>
                  </a:txBody>
                  <a:tcPr anchor="ctr"/>
                </a:tc>
                <a:tc>
                  <a:txBody>
                    <a:bodyPr/>
                    <a:lstStyle/>
                    <a:p>
                      <a:pPr marL="0" algn="ctr" defTabSz="914400" rtl="0" eaLnBrk="1" latinLnBrk="0" hangingPunct="1"/>
                      <a:r>
                        <a:rPr lang="en-US" altLang="zh-TW" sz="2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Nanosecond, </a:t>
                      </a:r>
                      <a:r>
                        <a:rPr lang="en-US" altLang="zh-TW" sz="2000" b="1" kern="1200" dirty="0">
                          <a:solidFill>
                            <a:srgbClr val="FF0066"/>
                          </a:solidFill>
                          <a:latin typeface="微軟正黑體" panose="020B0604030504040204" pitchFamily="34" charset="-120"/>
                          <a:ea typeface="微軟正黑體" panose="020B0604030504040204" pitchFamily="34" charset="-120"/>
                          <a:cs typeface="+mn-cs"/>
                        </a:rPr>
                        <a:t>ns</a:t>
                      </a:r>
                      <a:endParaRPr lang="zh-TW" altLang="en-US" sz="2000" b="1" kern="1200" dirty="0">
                        <a:solidFill>
                          <a:srgbClr val="FF0066"/>
                        </a:solidFill>
                        <a:latin typeface="微軟正黑體" panose="020B0604030504040204" pitchFamily="34" charset="-120"/>
                        <a:ea typeface="微軟正黑體" panose="020B0604030504040204" pitchFamily="34" charset="-120"/>
                        <a:cs typeface="+mn-cs"/>
                      </a:endParaRPr>
                    </a:p>
                  </a:txBody>
                  <a:tcPr anchor="ctr"/>
                </a:tc>
                <a:tc>
                  <a:txBody>
                    <a:bodyPr/>
                    <a:lstStyle/>
                    <a:p>
                      <a:pPr lvl="0" algn="l"/>
                      <a:r>
                        <a:rPr lang="zh-TW" altLang="en-US"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十億分之一秒 </a:t>
                      </a:r>
                      <a:r>
                        <a:rPr lang="en-US" altLang="zh-TW"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1ns = 10</a:t>
                      </a:r>
                      <a:r>
                        <a:rPr lang="en-US" altLang="zh-TW" sz="2400" kern="1200" baseline="300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-9</a:t>
                      </a:r>
                      <a:r>
                        <a:rPr lang="en-US" altLang="zh-TW"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s</a:t>
                      </a:r>
                      <a:endParaRPr lang="zh-TW" altLang="en-US"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a:txBody>
                  <a:tcPr anchor="ctr"/>
                </a:tc>
                <a:extLst>
                  <a:ext uri="{0D108BD9-81ED-4DB2-BD59-A6C34878D82A}">
                    <a16:rowId xmlns:a16="http://schemas.microsoft.com/office/drawing/2014/main" val="10004"/>
                  </a:ext>
                </a:extLst>
              </a:tr>
              <a:tr h="523640">
                <a:tc>
                  <a:txBody>
                    <a:bodyPr/>
                    <a:lstStyle/>
                    <a:p>
                      <a:pPr marL="0" algn="ctr" defTabSz="914400" rtl="0" eaLnBrk="1" latinLnBrk="0" hangingPunct="1"/>
                      <a:r>
                        <a:rPr lang="zh-TW" altLang="en-US" sz="2400" b="1" kern="1200" dirty="0">
                          <a:solidFill>
                            <a:srgbClr val="FF0066"/>
                          </a:solidFill>
                          <a:latin typeface="微軟正黑體" panose="020B0604030504040204" pitchFamily="34" charset="-120"/>
                          <a:ea typeface="微軟正黑體" panose="020B0604030504040204" pitchFamily="34" charset="-120"/>
                          <a:cs typeface="+mn-cs"/>
                        </a:rPr>
                        <a:t>披秒</a:t>
                      </a:r>
                    </a:p>
                  </a:txBody>
                  <a:tcPr anchor="ctr"/>
                </a:tc>
                <a:tc>
                  <a:txBody>
                    <a:bodyPr/>
                    <a:lstStyle/>
                    <a:p>
                      <a:pPr marL="0" algn="ctr" defTabSz="914400" rtl="0" eaLnBrk="1" latinLnBrk="0" hangingPunct="1"/>
                      <a:r>
                        <a:rPr lang="en-US" altLang="zh-TW" sz="2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Picosecond, </a:t>
                      </a:r>
                      <a:r>
                        <a:rPr lang="en-US" altLang="zh-TW" sz="2000" b="1" kern="1200" dirty="0" err="1">
                          <a:solidFill>
                            <a:srgbClr val="FF0066"/>
                          </a:solidFill>
                          <a:latin typeface="微軟正黑體" panose="020B0604030504040204" pitchFamily="34" charset="-120"/>
                          <a:ea typeface="微軟正黑體" panose="020B0604030504040204" pitchFamily="34" charset="-120"/>
                          <a:cs typeface="+mn-cs"/>
                        </a:rPr>
                        <a:t>ps</a:t>
                      </a:r>
                      <a:endParaRPr lang="zh-TW" altLang="en-US" sz="2000" b="1" kern="1200" dirty="0">
                        <a:solidFill>
                          <a:srgbClr val="FF0066"/>
                        </a:solidFill>
                        <a:latin typeface="微軟正黑體" panose="020B0604030504040204" pitchFamily="34" charset="-120"/>
                        <a:ea typeface="微軟正黑體" panose="020B0604030504040204" pitchFamily="34" charset="-120"/>
                        <a:cs typeface="+mn-cs"/>
                      </a:endParaRPr>
                    </a:p>
                  </a:txBody>
                  <a:tcPr anchor="ctr"/>
                </a:tc>
                <a:tc>
                  <a:txBody>
                    <a:bodyPr/>
                    <a:lstStyle/>
                    <a:p>
                      <a:pPr lvl="0" algn="l"/>
                      <a:r>
                        <a:rPr lang="zh-TW" altLang="en-US"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一兆分之一秒 </a:t>
                      </a:r>
                      <a:r>
                        <a:rPr lang="en-US" altLang="zh-TW"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1ps = 10</a:t>
                      </a:r>
                      <a:r>
                        <a:rPr lang="en-US" altLang="zh-TW" sz="2400" kern="1200" baseline="300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-12</a:t>
                      </a:r>
                      <a:r>
                        <a:rPr lang="en-US" altLang="zh-TW"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s</a:t>
                      </a:r>
                      <a:endParaRPr lang="zh-TW" altLang="en-US"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a:txBody>
                  <a:tcPr anchor="ctr"/>
                </a:tc>
                <a:extLst>
                  <a:ext uri="{0D108BD9-81ED-4DB2-BD59-A6C34878D82A}">
                    <a16:rowId xmlns:a16="http://schemas.microsoft.com/office/drawing/2014/main" val="10005"/>
                  </a:ext>
                </a:extLst>
              </a:tr>
            </a:tbl>
          </a:graphicData>
        </a:graphic>
      </p:graphicFrame>
      <p:sp>
        <p:nvSpPr>
          <p:cNvPr id="10" name="文字方塊 9"/>
          <p:cNvSpPr txBox="1"/>
          <p:nvPr/>
        </p:nvSpPr>
        <p:spPr>
          <a:xfrm>
            <a:off x="1260000" y="6540400"/>
            <a:ext cx="3185487"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電腦中常用的資料與時間單位</a:t>
            </a:r>
          </a:p>
        </p:txBody>
      </p:sp>
      <p:sp>
        <p:nvSpPr>
          <p:cNvPr id="12" name="矩形 11">
            <a:hlinkClick r:id="rId2"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3" name="矩形 12">
            <a:hlinkClick r:id="rId3"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4"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5"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24568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衡量電腦整體效能的常見單位</a:t>
            </a:r>
          </a:p>
        </p:txBody>
      </p:sp>
      <p:sp>
        <p:nvSpPr>
          <p:cNvPr id="5" name="投影片編號版面配置區 4"/>
          <p:cNvSpPr>
            <a:spLocks noGrp="1"/>
          </p:cNvSpPr>
          <p:nvPr>
            <p:ph type="sldNum" sz="quarter" idx="12"/>
          </p:nvPr>
        </p:nvSpPr>
        <p:spPr/>
        <p:txBody>
          <a:bodyPr/>
          <a:lstStyle/>
          <a:p>
            <a:fld id="{C45D8186-99EE-4364-AA57-C9F4FAA33639}" type="slidenum">
              <a:rPr lang="zh-TW" altLang="en-US" smtClean="0"/>
              <a:t>25</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aphicFrame>
        <p:nvGraphicFramePr>
          <p:cNvPr id="8" name="表格 7"/>
          <p:cNvGraphicFramePr>
            <a:graphicFrameLocks noGrp="1"/>
          </p:cNvGraphicFramePr>
          <p:nvPr>
            <p:extLst>
              <p:ext uri="{D42A27DB-BD31-4B8C-83A1-F6EECF244321}">
                <p14:modId xmlns:p14="http://schemas.microsoft.com/office/powerpoint/2010/main" val="2965144167"/>
              </p:ext>
            </p:extLst>
          </p:nvPr>
        </p:nvGraphicFramePr>
        <p:xfrm>
          <a:off x="1133288" y="1728684"/>
          <a:ext cx="7528112" cy="3816489"/>
        </p:xfrm>
        <a:graphic>
          <a:graphicData uri="http://schemas.openxmlformats.org/drawingml/2006/table">
            <a:tbl>
              <a:tblPr firstRow="1" bandRow="1">
                <a:tableStyleId>{5C22544A-7EE6-4342-B048-85BDC9FD1C3A}</a:tableStyleId>
              </a:tblPr>
              <a:tblGrid>
                <a:gridCol w="1682479">
                  <a:extLst>
                    <a:ext uri="{9D8B030D-6E8A-4147-A177-3AD203B41FA5}">
                      <a16:colId xmlns:a16="http://schemas.microsoft.com/office/drawing/2014/main" val="20000"/>
                    </a:ext>
                  </a:extLst>
                </a:gridCol>
                <a:gridCol w="5845633">
                  <a:extLst>
                    <a:ext uri="{9D8B030D-6E8A-4147-A177-3AD203B41FA5}">
                      <a16:colId xmlns:a16="http://schemas.microsoft.com/office/drawing/2014/main" val="20001"/>
                    </a:ext>
                  </a:extLst>
                </a:gridCol>
              </a:tblGrid>
              <a:tr h="638467">
                <a:tc>
                  <a:txBody>
                    <a:bodyPr/>
                    <a:lstStyle/>
                    <a:p>
                      <a:pPr algn="ctr"/>
                      <a:r>
                        <a:rPr lang="zh-TW" altLang="en-US" sz="2400" b="0" dirty="0">
                          <a:latin typeface="微軟正黑體" panose="020B0604030504040204" pitchFamily="34" charset="-120"/>
                          <a:ea typeface="微軟正黑體" panose="020B0604030504040204" pitchFamily="34" charset="-120"/>
                        </a:rPr>
                        <a:t>單位</a:t>
                      </a:r>
                    </a:p>
                  </a:txBody>
                  <a:tcPr anchor="ctr"/>
                </a:tc>
                <a:tc>
                  <a:txBody>
                    <a:bodyPr/>
                    <a:lstStyle/>
                    <a:p>
                      <a:pPr algn="ctr"/>
                      <a:r>
                        <a:rPr lang="zh-TW" altLang="en-US" sz="2400" b="0" dirty="0">
                          <a:latin typeface="微軟正黑體" panose="020B0604030504040204" pitchFamily="34" charset="-120"/>
                          <a:ea typeface="微軟正黑體" panose="020B0604030504040204" pitchFamily="34" charset="-120"/>
                        </a:rPr>
                        <a:t>說明</a:t>
                      </a:r>
                    </a:p>
                  </a:txBody>
                  <a:tcPr anchor="ctr"/>
                </a:tc>
                <a:extLst>
                  <a:ext uri="{0D108BD9-81ED-4DB2-BD59-A6C34878D82A}">
                    <a16:rowId xmlns:a16="http://schemas.microsoft.com/office/drawing/2014/main" val="10000"/>
                  </a:ext>
                </a:extLst>
              </a:tr>
              <a:tr h="997866">
                <a:tc>
                  <a:txBody>
                    <a:bodyPr/>
                    <a:lstStyle/>
                    <a:p>
                      <a:pPr algn="ctr"/>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MIPS</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a:txBody>
                    <a:bodyPr/>
                    <a:lstStyle/>
                    <a:p>
                      <a:pPr algn="just">
                        <a:lnSpc>
                          <a:spcPts val="3600"/>
                        </a:lnSpc>
                      </a:pP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millions of instructions per second</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，代表的意思是每秒能執行幾百萬個指令。</a:t>
                      </a:r>
                    </a:p>
                  </a:txBody>
                  <a:tcPr anchor="ctr"/>
                </a:tc>
                <a:extLst>
                  <a:ext uri="{0D108BD9-81ED-4DB2-BD59-A6C34878D82A}">
                    <a16:rowId xmlns:a16="http://schemas.microsoft.com/office/drawing/2014/main" val="10001"/>
                  </a:ext>
                </a:extLst>
              </a:tr>
              <a:tr h="1086091">
                <a:tc>
                  <a:txBody>
                    <a:bodyPr/>
                    <a:lstStyle/>
                    <a:p>
                      <a:pPr marL="0" algn="ctr" defTabSz="914400" rtl="0" eaLnBrk="1" latinLnBrk="0" hangingPunct="1"/>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MFLOPS</a:t>
                      </a:r>
                    </a:p>
                    <a:p>
                      <a:pPr marL="0" algn="ctr" defTabSz="914400" rtl="0" eaLnBrk="1" latinLnBrk="0" hangingPunct="1"/>
                      <a:r>
                        <a:rPr lang="en-US" altLang="zh-TW" sz="2400" dirty="0">
                          <a:solidFill>
                            <a:schemeClr val="tx1">
                              <a:lumMod val="75000"/>
                              <a:lumOff val="25000"/>
                            </a:schemeClr>
                          </a:solidFill>
                          <a:latin typeface="微軟正黑體" panose="020B0604030504040204" pitchFamily="34" charset="-120"/>
                          <a:ea typeface="微軟正黑體" panose="020B0604030504040204" pitchFamily="34" charset="-120"/>
                        </a:rPr>
                        <a:t>GFLOPS</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a:txBody>
                    <a:bodyPr/>
                    <a:lstStyle/>
                    <a:p>
                      <a:pPr algn="just">
                        <a:lnSpc>
                          <a:spcPts val="3600"/>
                        </a:lnSpc>
                      </a:pP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FLOPS </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是 </a:t>
                      </a: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floating point operations per second </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的縮寫，代表每秒能執行幾次浮點運算。</a:t>
                      </a:r>
                    </a:p>
                  </a:txBody>
                  <a:tcPr anchor="ctr"/>
                </a:tc>
                <a:extLst>
                  <a:ext uri="{0D108BD9-81ED-4DB2-BD59-A6C34878D82A}">
                    <a16:rowId xmlns:a16="http://schemas.microsoft.com/office/drawing/2014/main" val="10002"/>
                  </a:ext>
                </a:extLst>
              </a:tr>
              <a:tr h="1086091">
                <a:tc>
                  <a:txBody>
                    <a:bodyPr/>
                    <a:lstStyle/>
                    <a:p>
                      <a:pPr marL="0" algn="ctr" defTabSz="914400" rtl="0" eaLnBrk="1" latinLnBrk="0" hangingPunct="1"/>
                      <a:r>
                        <a:rPr lang="en-US" altLang="zh-TW"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MHz</a:t>
                      </a:r>
                    </a:p>
                    <a:p>
                      <a:pPr marL="0" algn="ctr" defTabSz="914400" rtl="0" eaLnBrk="1" latinLnBrk="0" hangingPunct="1"/>
                      <a:r>
                        <a:rPr lang="en-US" altLang="zh-TW"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GHz</a:t>
                      </a:r>
                      <a:endParaRPr lang="zh-TW" altLang="en-US" sz="24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a:txBody>
                  <a:tcPr anchor="ctr"/>
                </a:tc>
                <a:tc>
                  <a:txBody>
                    <a:bodyPr/>
                    <a:lstStyle/>
                    <a:p>
                      <a:pPr algn="just">
                        <a:lnSpc>
                          <a:spcPts val="3600"/>
                        </a:lnSpc>
                      </a:pP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指時脈頻率，用以評估微處理器效能，數值愈大表示單位時間內能處理的動作愈多。</a:t>
                      </a:r>
                    </a:p>
                  </a:txBody>
                  <a:tcPr anchor="ctr"/>
                </a:tc>
                <a:extLst>
                  <a:ext uri="{0D108BD9-81ED-4DB2-BD59-A6C34878D82A}">
                    <a16:rowId xmlns:a16="http://schemas.microsoft.com/office/drawing/2014/main" val="10003"/>
                  </a:ext>
                </a:extLst>
              </a:tr>
            </a:tbl>
          </a:graphicData>
        </a:graphic>
      </p:graphicFrame>
      <p:sp>
        <p:nvSpPr>
          <p:cNvPr id="10" name="文字方塊 9"/>
          <p:cNvSpPr txBox="1"/>
          <p:nvPr/>
        </p:nvSpPr>
        <p:spPr>
          <a:xfrm>
            <a:off x="1260000" y="6540400"/>
            <a:ext cx="3185487"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電腦中常用的資料與時間單位</a:t>
            </a:r>
          </a:p>
        </p:txBody>
      </p:sp>
      <p:sp>
        <p:nvSpPr>
          <p:cNvPr id="12" name="矩形 11">
            <a:hlinkClick r:id="rId2"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3" name="矩形 12">
            <a:hlinkClick r:id="rId3"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4"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5"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947432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26</a:t>
            </a:fld>
            <a:endParaRPr lang="zh-TW" altLang="en-US"/>
          </a:p>
        </p:txBody>
      </p:sp>
      <p:sp>
        <p:nvSpPr>
          <p:cNvPr id="29" name="文字版面配置區 30"/>
          <p:cNvSpPr>
            <a:spLocks noGrp="1"/>
          </p:cNvSpPr>
          <p:nvPr>
            <p:ph type="body" sz="quarter" idx="13"/>
          </p:nvPr>
        </p:nvSpPr>
        <p:spPr/>
        <p:txBody>
          <a:bodyPr>
            <a:normAutofit/>
          </a:bodyPr>
          <a:lstStyle/>
          <a:p>
            <a:pPr algn="l">
              <a:spcBef>
                <a:spcPts val="0"/>
              </a:spcBef>
            </a:pPr>
            <a:r>
              <a:rPr lang="zh-TW" altLang="en-US" sz="3200" dirty="0"/>
              <a:t>為了將暑假到處遊玩所拍攝的照片帶給朋友觀賞，請問小明應使用下列哪一儲存媒體可以裝載最多照片？</a:t>
            </a:r>
            <a:endParaRPr lang="en-US" altLang="zh-TW" sz="3200"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209384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512 MB</a:t>
              </a:r>
              <a:r>
                <a:rPr lang="zh-TW" altLang="en-US" sz="2000" dirty="0">
                  <a:solidFill>
                    <a:prstClr val="white"/>
                  </a:solidFill>
                  <a:latin typeface="Arial" panose="020B0604020202020204" pitchFamily="34" charset="0"/>
                  <a:ea typeface="微軟正黑體" panose="020B0604030504040204" pitchFamily="34" charset="-120"/>
                </a:rPr>
                <a:t>的記憶卡</a:t>
              </a:r>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65725" cy="672412"/>
            <a:chOff x="2631154" y="4793600"/>
            <a:chExt cx="3265725"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262924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4.7 GB</a:t>
              </a:r>
              <a:r>
                <a:rPr lang="zh-TW" altLang="en-US" sz="2000" dirty="0">
                  <a:solidFill>
                    <a:prstClr val="white"/>
                  </a:solidFill>
                  <a:latin typeface="Arial" panose="020B0604020202020204" pitchFamily="34" charset="0"/>
                  <a:ea typeface="微軟正黑體" panose="020B0604030504040204" pitchFamily="34" charset="-120"/>
                </a:rPr>
                <a:t>的</a:t>
              </a:r>
              <a:r>
                <a:rPr lang="en-US" altLang="zh-TW" sz="2000" dirty="0">
                  <a:solidFill>
                    <a:prstClr val="white"/>
                  </a:solidFill>
                  <a:latin typeface="Arial" panose="020B0604020202020204" pitchFamily="34" charset="0"/>
                  <a:ea typeface="微軟正黑體" panose="020B0604030504040204" pitchFamily="34" charset="-120"/>
                </a:rPr>
                <a:t>DVD+R</a:t>
              </a:r>
              <a:r>
                <a:rPr lang="zh-TW" altLang="en-US" sz="2000" dirty="0">
                  <a:solidFill>
                    <a:prstClr val="white"/>
                  </a:solidFill>
                  <a:latin typeface="Arial" panose="020B0604020202020204" pitchFamily="34" charset="0"/>
                  <a:ea typeface="微軟正黑體" panose="020B0604030504040204" pitchFamily="34" charset="-120"/>
                </a:rPr>
                <a:t>光碟</a:t>
              </a:r>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31302"/>
            <a:ext cx="3259530" cy="707886"/>
            <a:chOff x="2631154" y="4779390"/>
            <a:chExt cx="3259530" cy="707886"/>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779390"/>
              <a:ext cx="2492990" cy="707886"/>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五百萬位元組的網路</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相簿空間</a:t>
              </a:r>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20416"/>
            <a:ext cx="3259530" cy="707886"/>
            <a:chOff x="2631154" y="4768504"/>
            <a:chExt cx="3259530" cy="707886"/>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768504"/>
              <a:ext cx="2353529" cy="707886"/>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640000 KB</a:t>
              </a:r>
              <a:r>
                <a:rPr lang="zh-TW" altLang="en-US" sz="2000" dirty="0">
                  <a:solidFill>
                    <a:prstClr val="white"/>
                  </a:solidFill>
                  <a:latin typeface="Arial" panose="020B0604020202020204" pitchFamily="34" charset="0"/>
                  <a:ea typeface="微軟正黑體" panose="020B0604030504040204" pitchFamily="34" charset="-120"/>
                </a:rPr>
                <a:t>的</a:t>
              </a:r>
              <a:r>
                <a:rPr lang="en-US" altLang="zh-TW" sz="2000" dirty="0">
                  <a:solidFill>
                    <a:prstClr val="white"/>
                  </a:solidFill>
                  <a:latin typeface="Arial" panose="020B0604020202020204" pitchFamily="34" charset="0"/>
                  <a:ea typeface="微軟正黑體" panose="020B0604030504040204" pitchFamily="34" charset="-120"/>
                </a:rPr>
                <a:t>CD-R</a:t>
              </a:r>
              <a:br>
                <a:rPr lang="en-US" altLang="zh-TW" sz="2000" dirty="0">
                  <a:solidFill>
                    <a:prstClr val="white"/>
                  </a:solidFill>
                  <a:latin typeface="Arial" panose="020B0604020202020204" pitchFamily="34" charset="0"/>
                  <a:ea typeface="微軟正黑體" panose="020B0604030504040204" pitchFamily="34" charset="-120"/>
                </a:rPr>
              </a:br>
              <a:r>
                <a:rPr lang="zh-TW" altLang="en-US" sz="2000" dirty="0">
                  <a:solidFill>
                    <a:prstClr val="white"/>
                  </a:solidFill>
                  <a:latin typeface="Arial" panose="020B0604020202020204" pitchFamily="34" charset="0"/>
                  <a:ea typeface="微軟正黑體" panose="020B0604030504040204" pitchFamily="34" charset="-120"/>
                </a:rPr>
                <a:t>光碟</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4131026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1"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2"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3"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710475" y="26895"/>
            <a:ext cx="8433525" cy="936000"/>
          </a:xfrm>
        </p:spPr>
        <p:txBody>
          <a:bodyPr/>
          <a:lstStyle/>
          <a:p>
            <a:r>
              <a:rPr lang="en-US" altLang="zh-TW" dirty="0"/>
              <a:t>1-2 </a:t>
            </a:r>
            <a:r>
              <a:rPr lang="zh-TW" altLang="en-US" dirty="0"/>
              <a:t>電腦科技的生活應用</a:t>
            </a:r>
          </a:p>
        </p:txBody>
      </p:sp>
      <p:sp>
        <p:nvSpPr>
          <p:cNvPr id="5" name="投影片編號版面配置區 4"/>
          <p:cNvSpPr>
            <a:spLocks noGrp="1"/>
          </p:cNvSpPr>
          <p:nvPr>
            <p:ph type="sldNum" sz="quarter" idx="12"/>
          </p:nvPr>
        </p:nvSpPr>
        <p:spPr/>
        <p:txBody>
          <a:bodyPr/>
          <a:lstStyle/>
          <a:p>
            <a:fld id="{C45D8186-99EE-4364-AA57-C9F4FAA33639}" type="slidenum">
              <a:rPr lang="zh-TW" altLang="en-US" smtClean="0"/>
              <a:t>27</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8" name="矩形 7">
            <a:hlinkClick r:id="rId2"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9" name="矩形 8">
            <a:hlinkClick r:id="rId3"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0" name="矩形 9">
            <a:hlinkClick r:id="rId4"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1" name="矩形 10">
            <a:hlinkClick r:id="rId5" action="ppaction://hlinksldjump" highlightClick="1"/>
          </p:cNvPr>
          <p:cNvSpPr/>
          <p:nvPr/>
        </p:nvSpPr>
        <p:spPr>
          <a:xfrm>
            <a:off x="1908176" y="1619558"/>
            <a:ext cx="3186248" cy="13043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800" dirty="0">
                <a:latin typeface="Arial" panose="020B0604020202020204" pitchFamily="34" charset="0"/>
                <a:ea typeface="微軟正黑體" panose="020B0604030504040204" pitchFamily="34" charset="-120"/>
              </a:rPr>
              <a:t>1. </a:t>
            </a:r>
            <a:r>
              <a:rPr lang="zh-TW" altLang="en-US" sz="2800" dirty="0">
                <a:latin typeface="Arial" panose="020B0604020202020204" pitchFamily="34" charset="0"/>
                <a:ea typeface="微軟正黑體" panose="020B0604030504040204" pitchFamily="34" charset="-120"/>
              </a:rPr>
              <a:t>工作方面</a:t>
            </a:r>
          </a:p>
        </p:txBody>
      </p:sp>
      <p:sp>
        <p:nvSpPr>
          <p:cNvPr id="12" name="矩形 11">
            <a:hlinkClick r:id="rId6" action="ppaction://hlinksldjump" highlightClick="1"/>
          </p:cNvPr>
          <p:cNvSpPr/>
          <p:nvPr/>
        </p:nvSpPr>
        <p:spPr>
          <a:xfrm>
            <a:off x="1908174" y="3093255"/>
            <a:ext cx="3186250" cy="13043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en-US" altLang="zh-TW" sz="2800" dirty="0">
                <a:latin typeface="Arial" panose="020B0604020202020204" pitchFamily="34" charset="0"/>
                <a:ea typeface="微軟正黑體" panose="020B0604030504040204" pitchFamily="34" charset="-120"/>
              </a:rPr>
              <a:t>3. </a:t>
            </a:r>
            <a:r>
              <a:rPr lang="zh-TW" altLang="en-US" sz="2800" dirty="0">
                <a:latin typeface="Arial" panose="020B0604020202020204" pitchFamily="34" charset="0"/>
                <a:ea typeface="微軟正黑體" panose="020B0604030504040204" pitchFamily="34" charset="-120"/>
              </a:rPr>
              <a:t>生活方面</a:t>
            </a:r>
          </a:p>
        </p:txBody>
      </p:sp>
      <p:sp>
        <p:nvSpPr>
          <p:cNvPr id="14" name="矩形 13">
            <a:hlinkClick r:id="rId7" action="ppaction://hlinksldjump" highlightClick="1"/>
          </p:cNvPr>
          <p:cNvSpPr/>
          <p:nvPr/>
        </p:nvSpPr>
        <p:spPr>
          <a:xfrm>
            <a:off x="5349584" y="1619558"/>
            <a:ext cx="3186248" cy="1304364"/>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800" dirty="0">
                <a:latin typeface="Arial" panose="020B0604020202020204" pitchFamily="34" charset="0"/>
                <a:ea typeface="微軟正黑體" panose="020B0604030504040204" pitchFamily="34" charset="-120"/>
              </a:rPr>
              <a:t>2. </a:t>
            </a:r>
            <a:r>
              <a:rPr lang="zh-TW" altLang="en-US" sz="2800" dirty="0">
                <a:latin typeface="Arial" panose="020B0604020202020204" pitchFamily="34" charset="0"/>
                <a:ea typeface="微軟正黑體" panose="020B0604030504040204" pitchFamily="34" charset="-120"/>
              </a:rPr>
              <a:t>學習方面</a:t>
            </a:r>
          </a:p>
        </p:txBody>
      </p:sp>
      <p:sp>
        <p:nvSpPr>
          <p:cNvPr id="15" name="矩形 14">
            <a:hlinkClick r:id="rId8" action="ppaction://hlinksldjump" highlightClick="1"/>
          </p:cNvPr>
          <p:cNvSpPr/>
          <p:nvPr/>
        </p:nvSpPr>
        <p:spPr>
          <a:xfrm>
            <a:off x="5349582" y="3093255"/>
            <a:ext cx="3186250" cy="13043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en-US" altLang="zh-TW" sz="2800" dirty="0">
                <a:latin typeface="Arial" panose="020B0604020202020204" pitchFamily="34" charset="0"/>
                <a:ea typeface="微軟正黑體" panose="020B0604030504040204" pitchFamily="34" charset="-120"/>
              </a:rPr>
              <a:t>4. </a:t>
            </a:r>
            <a:r>
              <a:rPr lang="zh-TW" altLang="en-US" sz="2800" dirty="0">
                <a:latin typeface="Arial" panose="020B0604020202020204" pitchFamily="34" charset="0"/>
                <a:ea typeface="微軟正黑體" panose="020B0604030504040204" pitchFamily="34" charset="-120"/>
              </a:rPr>
              <a:t>消費方面</a:t>
            </a:r>
          </a:p>
        </p:txBody>
      </p:sp>
      <p:sp>
        <p:nvSpPr>
          <p:cNvPr id="16" name="矩形 15">
            <a:hlinkClick r:id="rId9" action="ppaction://hlinksldjump" highlightClick="1"/>
          </p:cNvPr>
          <p:cNvSpPr/>
          <p:nvPr/>
        </p:nvSpPr>
        <p:spPr>
          <a:xfrm>
            <a:off x="1908174" y="4566952"/>
            <a:ext cx="3186250" cy="1304364"/>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en-US" altLang="zh-TW" sz="2800" dirty="0">
                <a:latin typeface="Arial" panose="020B0604020202020204" pitchFamily="34" charset="0"/>
                <a:ea typeface="微軟正黑體" panose="020B0604030504040204" pitchFamily="34" charset="-120"/>
              </a:rPr>
              <a:t>5. </a:t>
            </a:r>
            <a:r>
              <a:rPr lang="zh-TW" altLang="en-US" sz="2800" dirty="0">
                <a:latin typeface="Arial" panose="020B0604020202020204" pitchFamily="34" charset="0"/>
                <a:ea typeface="微軟正黑體" panose="020B0604030504040204" pitchFamily="34" charset="-120"/>
              </a:rPr>
              <a:t>娛樂方面</a:t>
            </a:r>
          </a:p>
        </p:txBody>
      </p:sp>
      <p:sp>
        <p:nvSpPr>
          <p:cNvPr id="13" name="矩形 12">
            <a:hlinkClick r:id="rId10"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3221354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710475" y="26895"/>
            <a:ext cx="8433525" cy="936000"/>
          </a:xfrm>
        </p:spPr>
        <p:txBody>
          <a:bodyPr/>
          <a:lstStyle/>
          <a:p>
            <a:r>
              <a:rPr lang="zh-TW" altLang="en-US" dirty="0"/>
              <a:t>工作方面 </a:t>
            </a:r>
            <a:r>
              <a:rPr lang="en-US" altLang="zh-TW" dirty="0"/>
              <a:t>– </a:t>
            </a:r>
            <a:r>
              <a:rPr lang="zh-TW" altLang="en-US" dirty="0"/>
              <a:t>辦公室自動化</a:t>
            </a:r>
            <a:endParaRPr lang="en-US" altLang="zh-TW" dirty="0"/>
          </a:p>
        </p:txBody>
      </p:sp>
      <p:sp>
        <p:nvSpPr>
          <p:cNvPr id="8" name="內容版面配置區 7"/>
          <p:cNvSpPr>
            <a:spLocks noGrp="1"/>
          </p:cNvSpPr>
          <p:nvPr>
            <p:ph idx="1"/>
          </p:nvPr>
        </p:nvSpPr>
        <p:spPr>
          <a:xfrm>
            <a:off x="1117601" y="1215340"/>
            <a:ext cx="7645399" cy="5131671"/>
          </a:xfrm>
        </p:spPr>
        <p:txBody>
          <a:bodyPr>
            <a:normAutofit/>
          </a:bodyPr>
          <a:lstStyle/>
          <a:p>
            <a:pPr>
              <a:lnSpc>
                <a:spcPts val="3600"/>
              </a:lnSpc>
              <a:spcBef>
                <a:spcPts val="1200"/>
              </a:spcBef>
            </a:pPr>
            <a:r>
              <a:rPr lang="zh-TW" altLang="en-US" sz="2600" b="1" dirty="0">
                <a:solidFill>
                  <a:srgbClr val="0070C0"/>
                </a:solidFill>
              </a:rPr>
              <a:t>「文書」</a:t>
            </a:r>
            <a:r>
              <a:rPr lang="zh-TW" altLang="en-US" sz="2600" b="1" dirty="0"/>
              <a:t>、</a:t>
            </a:r>
            <a:r>
              <a:rPr lang="zh-TW" altLang="en-US" sz="2600" b="1" dirty="0">
                <a:solidFill>
                  <a:srgbClr val="0070C0"/>
                </a:solidFill>
              </a:rPr>
              <a:t>「試算表」</a:t>
            </a:r>
            <a:r>
              <a:rPr lang="zh-TW" altLang="en-US" sz="2600" b="1" dirty="0"/>
              <a:t>與</a:t>
            </a:r>
            <a:r>
              <a:rPr lang="zh-TW" altLang="en-US" sz="2600" b="1" dirty="0">
                <a:solidFill>
                  <a:srgbClr val="0070C0"/>
                </a:solidFill>
              </a:rPr>
              <a:t>「簡報」</a:t>
            </a:r>
            <a:r>
              <a:rPr lang="zh-TW" altLang="en-US" sz="2600" b="1" dirty="0"/>
              <a:t>可謂現代辦公室裡最大宗的三個電腦應用項目，例簡報軟體則使人們更容易以豐富的聲光型態來表達想法或理念，藉此獲得認同與支持。</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pPr/>
              <a:t>28</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7" name="文字方塊 6"/>
          <p:cNvSpPr txBox="1"/>
          <p:nvPr/>
        </p:nvSpPr>
        <p:spPr>
          <a:xfrm>
            <a:off x="1260000" y="6540400"/>
            <a:ext cx="4704429"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辦公室自動化 </a:t>
            </a:r>
            <a:r>
              <a:rPr lang="en-US" altLang="zh-TW" dirty="0"/>
              <a:t>(OA</a:t>
            </a:r>
            <a:r>
              <a:rPr lang="zh-TW" altLang="en-US" dirty="0"/>
              <a:t>，</a:t>
            </a:r>
            <a:r>
              <a:rPr lang="en-US" altLang="zh-TW" dirty="0"/>
              <a:t>Office Automation)</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71800" y="3299317"/>
            <a:ext cx="5930154" cy="3160433"/>
          </a:xfrm>
          <a:prstGeom prst="rect">
            <a:avLst/>
          </a:prstGeom>
        </p:spPr>
      </p:pic>
      <p:sp>
        <p:nvSpPr>
          <p:cNvPr id="15" name="矩形 14">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29711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資料與資訊</a:t>
            </a:r>
          </a:p>
        </p:txBody>
      </p:sp>
      <p:sp>
        <p:nvSpPr>
          <p:cNvPr id="5" name="內容版面配置區 4"/>
          <p:cNvSpPr>
            <a:spLocks noGrp="1"/>
          </p:cNvSpPr>
          <p:nvPr>
            <p:ph idx="1"/>
          </p:nvPr>
        </p:nvSpPr>
        <p:spPr>
          <a:xfrm>
            <a:off x="1055915" y="1215340"/>
            <a:ext cx="7560000" cy="5040000"/>
          </a:xfrm>
        </p:spPr>
        <p:txBody>
          <a:bodyPr>
            <a:normAutofit/>
          </a:bodyPr>
          <a:lstStyle/>
          <a:p>
            <a:pPr>
              <a:lnSpc>
                <a:spcPts val="3600"/>
              </a:lnSpc>
              <a:spcBef>
                <a:spcPts val="1200"/>
              </a:spcBef>
            </a:pPr>
            <a:r>
              <a:rPr lang="zh-TW" altLang="en-US" sz="2600" b="1" dirty="0"/>
              <a:t>人類在進行活動時，會透過文字或符號去將每項活動的過程詳實記載下來，這就是所謂的</a:t>
            </a:r>
            <a:r>
              <a:rPr lang="zh-TW" altLang="en-US" sz="2600" b="1" dirty="0">
                <a:solidFill>
                  <a:srgbClr val="0070C0"/>
                </a:solidFill>
              </a:rPr>
              <a:t>資料（</a:t>
            </a:r>
            <a:r>
              <a:rPr lang="en-US" altLang="zh-TW" sz="2600" b="1" dirty="0">
                <a:solidFill>
                  <a:srgbClr val="0070C0"/>
                </a:solidFill>
              </a:rPr>
              <a:t>Data</a:t>
            </a:r>
            <a:r>
              <a:rPr lang="zh-TW" altLang="en-US" sz="2600" b="1" dirty="0">
                <a:solidFill>
                  <a:srgbClr val="0070C0"/>
                </a:solidFill>
              </a:rPr>
              <a:t>）</a:t>
            </a:r>
            <a:r>
              <a:rPr lang="zh-TW" altLang="en-US" sz="2600" b="1" dirty="0"/>
              <a:t>，而</a:t>
            </a:r>
            <a:r>
              <a:rPr lang="zh-TW" altLang="en-US" sz="2600" b="1" dirty="0">
                <a:solidFill>
                  <a:srgbClr val="0070C0"/>
                </a:solidFill>
              </a:rPr>
              <a:t>資料本身並不具意義</a:t>
            </a:r>
            <a:r>
              <a:rPr lang="zh-TW" altLang="en-US" sz="2600" b="1" dirty="0"/>
              <a:t>，就像每個學生的考試成績、便利商店的銷售記錄</a:t>
            </a:r>
            <a:r>
              <a:rPr lang="en-US" altLang="zh-TW" sz="2600" b="1" dirty="0"/>
              <a:t>…</a:t>
            </a:r>
            <a:r>
              <a:rPr lang="zh-TW" altLang="en-US" sz="2600" b="1" dirty="0"/>
              <a:t>等，這些資料</a:t>
            </a:r>
            <a:r>
              <a:rPr lang="zh-TW" altLang="en-US" sz="2600" b="1" dirty="0">
                <a:solidFill>
                  <a:srgbClr val="0070C0"/>
                </a:solidFill>
              </a:rPr>
              <a:t>如果沒有加以處理、解釋，就無法產生任何價值</a:t>
            </a:r>
            <a:r>
              <a:rPr lang="zh-TW" altLang="en-US" sz="2600" b="1" dirty="0"/>
              <a:t>。</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2</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a:picLocks noChangeAspect="1"/>
          </p:cNvPicPr>
          <p:nvPr/>
        </p:nvPicPr>
        <p:blipFill rotWithShape="1">
          <a:blip r:embed="rId2"/>
          <a:srcRect r="31835"/>
          <a:stretch/>
        </p:blipFill>
        <p:spPr>
          <a:xfrm>
            <a:off x="1513108" y="3839342"/>
            <a:ext cx="6828257" cy="2552213"/>
          </a:xfrm>
          <a:prstGeom prst="rect">
            <a:avLst/>
          </a:prstGeom>
        </p:spPr>
      </p:pic>
      <p:sp>
        <p:nvSpPr>
          <p:cNvPr id="19" name="矩形 18">
            <a:hlinkClick r:id="rId3"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20" name="矩形 19">
            <a:hlinkClick r:id="rId4"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2" name="矩形 21">
            <a:hlinkClick r:id="rId6"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514698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723900" y="26895"/>
            <a:ext cx="8420100" cy="936000"/>
          </a:xfrm>
        </p:spPr>
        <p:txBody>
          <a:bodyPr/>
          <a:lstStyle/>
          <a:p>
            <a:r>
              <a:rPr lang="zh-TW" altLang="en-US" dirty="0"/>
              <a:t>工作方面 </a:t>
            </a:r>
            <a:r>
              <a:rPr lang="en-US" altLang="zh-TW" dirty="0"/>
              <a:t>– </a:t>
            </a:r>
            <a:r>
              <a:rPr lang="zh-TW" altLang="en-US" dirty="0"/>
              <a:t>工廠自動化</a:t>
            </a:r>
          </a:p>
        </p:txBody>
      </p:sp>
      <p:sp>
        <p:nvSpPr>
          <p:cNvPr id="8" name="內容版面配置區 7"/>
          <p:cNvSpPr>
            <a:spLocks noGrp="1"/>
          </p:cNvSpPr>
          <p:nvPr>
            <p:ph idx="1"/>
          </p:nvPr>
        </p:nvSpPr>
        <p:spPr>
          <a:xfrm>
            <a:off x="1168401" y="1215340"/>
            <a:ext cx="7492999" cy="5131671"/>
          </a:xfrm>
        </p:spPr>
        <p:txBody>
          <a:bodyPr>
            <a:normAutofit/>
          </a:bodyPr>
          <a:lstStyle/>
          <a:p>
            <a:pPr>
              <a:lnSpc>
                <a:spcPts val="3600"/>
              </a:lnSpc>
              <a:spcBef>
                <a:spcPts val="1200"/>
              </a:spcBef>
            </a:pPr>
            <a:r>
              <a:rPr lang="zh-TW" altLang="en-US" sz="2600" b="1" dirty="0"/>
              <a:t>工廠自動化泛指以電腦科技協助產品設計、製造、測試</a:t>
            </a:r>
            <a:r>
              <a:rPr lang="en-US" altLang="zh-TW" sz="2600" b="1" dirty="0"/>
              <a:t>...</a:t>
            </a:r>
            <a:r>
              <a:rPr lang="zh-TW" altLang="en-US" sz="2600" b="1" dirty="0"/>
              <a:t>等工作流程中的相關技術。</a:t>
            </a:r>
            <a:endParaRPr lang="en-US" altLang="zh-TW" sz="2600" b="1" dirty="0"/>
          </a:p>
          <a:p>
            <a:pPr>
              <a:spcBef>
                <a:spcPts val="1200"/>
              </a:spcBef>
            </a:pPr>
            <a:r>
              <a:rPr lang="zh-TW" altLang="en-US" sz="2600" b="1" dirty="0">
                <a:solidFill>
                  <a:srgbClr val="0070C0"/>
                </a:solidFill>
              </a:rPr>
              <a:t>電腦輔助設計 </a:t>
            </a:r>
            <a:r>
              <a:rPr lang="en-US" altLang="zh-TW" sz="2400" dirty="0"/>
              <a:t>(computer-aided design</a:t>
            </a:r>
            <a:r>
              <a:rPr lang="zh-TW" altLang="en-US" sz="2400" dirty="0"/>
              <a:t>，</a:t>
            </a:r>
            <a:r>
              <a:rPr lang="en-US" altLang="zh-TW" sz="2400" dirty="0">
                <a:solidFill>
                  <a:srgbClr val="0070C0"/>
                </a:solidFill>
              </a:rPr>
              <a:t>CAD</a:t>
            </a:r>
            <a:r>
              <a:rPr lang="en-US" altLang="zh-TW" sz="2400" dirty="0"/>
              <a:t>)</a:t>
            </a:r>
          </a:p>
          <a:p>
            <a:pPr>
              <a:spcBef>
                <a:spcPts val="1200"/>
              </a:spcBef>
            </a:pPr>
            <a:r>
              <a:rPr lang="zh-TW" altLang="en-US" sz="2600" b="1" dirty="0">
                <a:solidFill>
                  <a:srgbClr val="0070C0"/>
                </a:solidFill>
              </a:rPr>
              <a:t>電腦輔助製造 </a:t>
            </a:r>
            <a:r>
              <a:rPr lang="en-US" altLang="zh-TW" sz="2400" dirty="0"/>
              <a:t>(computer-aided manufacturing</a:t>
            </a:r>
            <a:r>
              <a:rPr lang="zh-TW" altLang="en-US" sz="2400" dirty="0"/>
              <a:t>，</a:t>
            </a:r>
            <a:r>
              <a:rPr lang="en-US" altLang="zh-TW" sz="2400" dirty="0">
                <a:solidFill>
                  <a:srgbClr val="0070C0"/>
                </a:solidFill>
              </a:rPr>
              <a:t>CAM</a:t>
            </a:r>
            <a:r>
              <a:rPr lang="en-US" altLang="zh-TW" sz="2400" dirty="0"/>
              <a:t>)</a:t>
            </a:r>
            <a:endParaRPr lang="en-US" altLang="zh-TW" sz="2600" dirty="0"/>
          </a:p>
          <a:p>
            <a:pPr>
              <a:spcBef>
                <a:spcPts val="1200"/>
              </a:spcBef>
            </a:pPr>
            <a:r>
              <a:rPr lang="zh-TW" altLang="en-US" sz="2600" b="1" dirty="0">
                <a:solidFill>
                  <a:srgbClr val="0070C0"/>
                </a:solidFill>
              </a:rPr>
              <a:t>電腦輔助工程 </a:t>
            </a:r>
            <a:r>
              <a:rPr lang="en-US" altLang="zh-TW" sz="2400" dirty="0"/>
              <a:t>(computer-aided engineering</a:t>
            </a:r>
            <a:r>
              <a:rPr lang="zh-TW" altLang="en-US" sz="2400" dirty="0"/>
              <a:t>，</a:t>
            </a:r>
            <a:r>
              <a:rPr lang="en-US" altLang="zh-TW" sz="2400" dirty="0">
                <a:solidFill>
                  <a:srgbClr val="0070C0"/>
                </a:solidFill>
              </a:rPr>
              <a:t>CAE</a:t>
            </a:r>
            <a:r>
              <a:rPr lang="en-US" altLang="zh-TW" sz="2400" dirty="0"/>
              <a:t>)</a:t>
            </a:r>
            <a:endParaRPr lang="zh-TW" altLang="en-US" sz="2400" dirty="0"/>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pPr/>
              <a:t>29</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7" name="文字方塊 6"/>
          <p:cNvSpPr txBox="1"/>
          <p:nvPr/>
        </p:nvSpPr>
        <p:spPr>
          <a:xfrm>
            <a:off x="1260000" y="6540400"/>
            <a:ext cx="4639732"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工廠自動化 </a:t>
            </a:r>
            <a:r>
              <a:rPr lang="en-US" altLang="zh-TW" dirty="0"/>
              <a:t>(FA</a:t>
            </a:r>
            <a:r>
              <a:rPr lang="zh-TW" altLang="en-US" dirty="0"/>
              <a:t>，</a:t>
            </a:r>
            <a:r>
              <a:rPr lang="en-US" altLang="zh-TW" dirty="0"/>
              <a:t>Factory Automation)</a:t>
            </a:r>
            <a:endParaRPr lang="zh-TW" altLang="en-US" dirty="0"/>
          </a:p>
        </p:txBody>
      </p:sp>
      <p:pic>
        <p:nvPicPr>
          <p:cNvPr id="11" name="圖片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2400" y="4048979"/>
            <a:ext cx="3624212" cy="2480572"/>
          </a:xfrm>
          <a:prstGeom prst="roundRect">
            <a:avLst>
              <a:gd name="adj" fmla="val 7947"/>
            </a:avLst>
          </a:prstGeom>
        </p:spPr>
      </p:pic>
      <p:sp>
        <p:nvSpPr>
          <p:cNvPr id="14" name="矩形 13">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7" name="矩形 16">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19" name="圖片 18">
            <a:hlinkClick r:id="rId7"/>
            <a:extLst>
              <a:ext uri="{FF2B5EF4-FFF2-40B4-BE49-F238E27FC236}">
                <a16:creationId xmlns:a16="http://schemas.microsoft.com/office/drawing/2014/main" id="{DD53FFCF-3F76-4716-A8B3-30C5D063496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3633" b="14857"/>
          <a:stretch/>
        </p:blipFill>
        <p:spPr>
          <a:xfrm>
            <a:off x="947631" y="5721422"/>
            <a:ext cx="667476" cy="477313"/>
          </a:xfrm>
          <a:prstGeom prst="rect">
            <a:avLst/>
          </a:prstGeom>
        </p:spPr>
      </p:pic>
      <p:sp>
        <p:nvSpPr>
          <p:cNvPr id="20" name="文字方塊 19">
            <a:extLst>
              <a:ext uri="{FF2B5EF4-FFF2-40B4-BE49-F238E27FC236}">
                <a16:creationId xmlns:a16="http://schemas.microsoft.com/office/drawing/2014/main" id="{CE82446C-8F2E-4971-A44F-499207055BC6}"/>
              </a:ext>
            </a:extLst>
          </p:cNvPr>
          <p:cNvSpPr txBox="1"/>
          <p:nvPr/>
        </p:nvSpPr>
        <p:spPr>
          <a:xfrm>
            <a:off x="1680420" y="5775412"/>
            <a:ext cx="1971081" cy="369332"/>
          </a:xfrm>
          <a:prstGeom prst="rect">
            <a:avLst/>
          </a:prstGeom>
          <a:noFill/>
        </p:spPr>
        <p:txBody>
          <a:bodyPr wrap="square" rtlCol="0">
            <a:spAutoFit/>
          </a:bodyPr>
          <a:lstStyle/>
          <a:p>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全自動化生產線</a:t>
            </a:r>
          </a:p>
        </p:txBody>
      </p:sp>
    </p:spTree>
    <p:extLst>
      <p:ext uri="{BB962C8B-B14F-4D97-AF65-F5344CB8AC3E}">
        <p14:creationId xmlns:p14="http://schemas.microsoft.com/office/powerpoint/2010/main" val="3835849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711200" y="26895"/>
            <a:ext cx="8432800" cy="936000"/>
          </a:xfrm>
        </p:spPr>
        <p:txBody>
          <a:bodyPr/>
          <a:lstStyle/>
          <a:p>
            <a:r>
              <a:rPr lang="zh-TW" altLang="en-US" dirty="0"/>
              <a:t>工作方面 </a:t>
            </a:r>
            <a:r>
              <a:rPr lang="en-US" altLang="zh-TW" dirty="0"/>
              <a:t>– POS</a:t>
            </a:r>
            <a:r>
              <a:rPr lang="zh-TW" altLang="en-US" dirty="0"/>
              <a:t>系統</a:t>
            </a:r>
          </a:p>
        </p:txBody>
      </p:sp>
      <p:sp>
        <p:nvSpPr>
          <p:cNvPr id="8" name="內容版面配置區 7"/>
          <p:cNvSpPr>
            <a:spLocks noGrp="1"/>
          </p:cNvSpPr>
          <p:nvPr>
            <p:ph idx="1"/>
          </p:nvPr>
        </p:nvSpPr>
        <p:spPr>
          <a:xfrm>
            <a:off x="1117601" y="1215340"/>
            <a:ext cx="7632699" cy="5131671"/>
          </a:xfrm>
        </p:spPr>
        <p:txBody>
          <a:bodyPr>
            <a:normAutofit/>
          </a:bodyPr>
          <a:lstStyle/>
          <a:p>
            <a:pPr>
              <a:lnSpc>
                <a:spcPts val="3600"/>
              </a:lnSpc>
              <a:spcBef>
                <a:spcPts val="1200"/>
              </a:spcBef>
            </a:pPr>
            <a:r>
              <a:rPr lang="zh-TW" altLang="en-US" sz="2600" b="1" dirty="0">
                <a:solidFill>
                  <a:srgbClr val="0070C0"/>
                </a:solidFill>
              </a:rPr>
              <a:t>銷售點管理系統</a:t>
            </a:r>
            <a:r>
              <a:rPr lang="en-US" altLang="zh-TW" sz="2600" b="1" dirty="0"/>
              <a:t>(POS)</a:t>
            </a:r>
            <a:r>
              <a:rPr lang="zh-TW" altLang="en-US" sz="2600" b="1" dirty="0"/>
              <a:t>是一種普遍應用在便利商店與大賣場的電腦結帳系統，只要透過收銀台的條碼閱讀機讀取商品條碼，即可透過遠端資料庫取得商品名稱、數量、金額、折扣</a:t>
            </a:r>
            <a:r>
              <a:rPr lang="en-US" altLang="zh-TW" sz="2600" b="1" dirty="0"/>
              <a:t>...</a:t>
            </a:r>
            <a:r>
              <a:rPr lang="zh-TW" altLang="en-US" sz="2600" b="1" dirty="0"/>
              <a:t>等資訊。</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pPr/>
              <a:t>30</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7" name="文字方塊 6"/>
          <p:cNvSpPr txBox="1"/>
          <p:nvPr/>
        </p:nvSpPr>
        <p:spPr>
          <a:xfrm>
            <a:off x="1260000" y="6540400"/>
            <a:ext cx="3840090"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en-US" altLang="zh-TW" dirty="0"/>
              <a:t>POS</a:t>
            </a:r>
            <a:r>
              <a:rPr lang="zh-TW" altLang="en-US" dirty="0"/>
              <a:t>系統 </a:t>
            </a:r>
            <a:r>
              <a:rPr lang="en-US" altLang="zh-TW" dirty="0"/>
              <a:t>(point  of sale</a:t>
            </a:r>
            <a:r>
              <a:rPr lang="zh-TW" altLang="en-US" dirty="0"/>
              <a:t>，</a:t>
            </a:r>
            <a:r>
              <a:rPr lang="en-US" altLang="zh-TW" dirty="0"/>
              <a:t>POS)</a:t>
            </a:r>
            <a:endParaRPr lang="zh-TW" altLang="en-US" dirty="0"/>
          </a:p>
        </p:txBody>
      </p:sp>
      <p:pic>
        <p:nvPicPr>
          <p:cNvPr id="3" name="圖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36268" y="3352800"/>
            <a:ext cx="5007732" cy="3174970"/>
          </a:xfrm>
          <a:prstGeom prst="rect">
            <a:avLst/>
          </a:prstGeom>
        </p:spPr>
      </p:pic>
      <p:sp>
        <p:nvSpPr>
          <p:cNvPr id="13" name="矩形 12">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719640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723900" y="26895"/>
            <a:ext cx="8420100" cy="936000"/>
          </a:xfrm>
        </p:spPr>
        <p:txBody>
          <a:bodyPr/>
          <a:lstStyle/>
          <a:p>
            <a:r>
              <a:rPr lang="zh-TW" altLang="en-US" dirty="0"/>
              <a:t>工作方面 </a:t>
            </a:r>
            <a:r>
              <a:rPr lang="en-US" altLang="zh-TW" dirty="0"/>
              <a:t>– </a:t>
            </a:r>
            <a:r>
              <a:rPr lang="zh-TW" altLang="en-US" dirty="0"/>
              <a:t>條碼</a:t>
            </a:r>
          </a:p>
        </p:txBody>
      </p:sp>
      <p:sp>
        <p:nvSpPr>
          <p:cNvPr id="8" name="內容版面配置區 7"/>
          <p:cNvSpPr>
            <a:spLocks noGrp="1"/>
          </p:cNvSpPr>
          <p:nvPr>
            <p:ph idx="1"/>
          </p:nvPr>
        </p:nvSpPr>
        <p:spPr>
          <a:xfrm>
            <a:off x="1143001" y="1215340"/>
            <a:ext cx="7658099" cy="5131671"/>
          </a:xfrm>
        </p:spPr>
        <p:txBody>
          <a:bodyPr>
            <a:normAutofit/>
          </a:bodyPr>
          <a:lstStyle/>
          <a:p>
            <a:pPr>
              <a:lnSpc>
                <a:spcPts val="3600"/>
              </a:lnSpc>
              <a:spcBef>
                <a:spcPts val="1200"/>
              </a:spcBef>
            </a:pPr>
            <a:r>
              <a:rPr lang="zh-TW" altLang="en-US" sz="2600" b="1" dirty="0">
                <a:solidFill>
                  <a:srgbClr val="0070C0"/>
                </a:solidFill>
              </a:rPr>
              <a:t>一維條碼</a:t>
            </a:r>
            <a:r>
              <a:rPr lang="zh-TW" altLang="en-US" sz="2600" b="1" dirty="0"/>
              <a:t>使用</a:t>
            </a:r>
            <a:r>
              <a:rPr lang="zh-TW" altLang="en-US" sz="2600" b="1" dirty="0">
                <a:solidFill>
                  <a:srgbClr val="0070C0"/>
                </a:solidFill>
              </a:rPr>
              <a:t>多條粗細不一的線條</a:t>
            </a:r>
            <a:r>
              <a:rPr lang="zh-TW" altLang="en-US" sz="2600" b="1" dirty="0"/>
              <a:t>來表示資料，通常用於標示商品生產廠商、產地、名稱</a:t>
            </a:r>
            <a:r>
              <a:rPr lang="en-US" altLang="zh-TW" sz="2600" b="1" dirty="0"/>
              <a:t>...</a:t>
            </a:r>
            <a:r>
              <a:rPr lang="zh-TW" altLang="en-US" sz="2600" b="1" dirty="0"/>
              <a:t>等。</a:t>
            </a:r>
            <a:r>
              <a:rPr lang="zh-TW" altLang="en-US" sz="2600" b="1" dirty="0">
                <a:solidFill>
                  <a:srgbClr val="0070C0"/>
                </a:solidFill>
              </a:rPr>
              <a:t>二維條碼</a:t>
            </a:r>
            <a:r>
              <a:rPr lang="zh-TW" altLang="en-US" sz="2600" b="1" dirty="0"/>
              <a:t>則透過</a:t>
            </a:r>
            <a:r>
              <a:rPr lang="zh-TW" altLang="en-US" sz="2600" b="1" dirty="0">
                <a:solidFill>
                  <a:srgbClr val="0070C0"/>
                </a:solidFill>
              </a:rPr>
              <a:t>矩陣技術</a:t>
            </a:r>
            <a:r>
              <a:rPr lang="zh-TW" altLang="en-US" sz="2600" b="1" dirty="0"/>
              <a:t>，使得資料內容更加多元，包括文字、表格、圖形。</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pPr/>
              <a:t>31</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3" name="圖片 12"/>
          <p:cNvPicPr>
            <a:picLocks noChangeAspect="1"/>
          </p:cNvPicPr>
          <p:nvPr/>
        </p:nvPicPr>
        <p:blipFill rotWithShape="1">
          <a:blip r:embed="rId2">
            <a:extLst>
              <a:ext uri="{28A0092B-C50C-407E-A947-70E740481C1C}">
                <a14:useLocalDpi xmlns:a14="http://schemas.microsoft.com/office/drawing/2010/main" val="0"/>
              </a:ext>
            </a:extLst>
          </a:blip>
          <a:srcRect l="2739" t="11893" r="2739" b="56965"/>
          <a:stretch/>
        </p:blipFill>
        <p:spPr>
          <a:xfrm>
            <a:off x="1786424" y="3830521"/>
            <a:ext cx="5580000" cy="833410"/>
          </a:xfrm>
          <a:prstGeom prst="rect">
            <a:avLst/>
          </a:prstGeom>
        </p:spPr>
      </p:pic>
      <p:pic>
        <p:nvPicPr>
          <p:cNvPr id="14" name="圖片 13"/>
          <p:cNvPicPr>
            <a:picLocks noChangeAspect="1"/>
          </p:cNvPicPr>
          <p:nvPr/>
        </p:nvPicPr>
        <p:blipFill rotWithShape="1">
          <a:blip r:embed="rId2">
            <a:extLst>
              <a:ext uri="{28A0092B-C50C-407E-A947-70E740481C1C}">
                <a14:useLocalDpi xmlns:a14="http://schemas.microsoft.com/office/drawing/2010/main" val="0"/>
              </a:ext>
            </a:extLst>
          </a:blip>
          <a:srcRect l="2739" t="60475" r="2739" b="1338"/>
          <a:stretch/>
        </p:blipFill>
        <p:spPr>
          <a:xfrm>
            <a:off x="1786424" y="5434585"/>
            <a:ext cx="5580000" cy="1021942"/>
          </a:xfrm>
          <a:prstGeom prst="rect">
            <a:avLst/>
          </a:prstGeom>
        </p:spPr>
      </p:pic>
      <p:sp>
        <p:nvSpPr>
          <p:cNvPr id="15" name="平行四邊形 14"/>
          <p:cNvSpPr/>
          <p:nvPr/>
        </p:nvSpPr>
        <p:spPr>
          <a:xfrm>
            <a:off x="1786424" y="3375404"/>
            <a:ext cx="2731788"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常見的一維條碼</a:t>
            </a:r>
          </a:p>
        </p:txBody>
      </p:sp>
      <p:sp>
        <p:nvSpPr>
          <p:cNvPr id="16" name="平行四邊形 15"/>
          <p:cNvSpPr/>
          <p:nvPr/>
        </p:nvSpPr>
        <p:spPr>
          <a:xfrm>
            <a:off x="1786424" y="4951827"/>
            <a:ext cx="2731788"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常見的二維條碼</a:t>
            </a:r>
          </a:p>
        </p:txBody>
      </p:sp>
      <p:sp>
        <p:nvSpPr>
          <p:cNvPr id="21" name="矩形 20">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23" name="矩形 22">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4" name="矩形 23">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180443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710473" y="26895"/>
            <a:ext cx="8433527" cy="936000"/>
          </a:xfrm>
        </p:spPr>
        <p:txBody>
          <a:bodyPr/>
          <a:lstStyle/>
          <a:p>
            <a:r>
              <a:rPr lang="zh-TW" altLang="en-US" dirty="0"/>
              <a:t>工作方面 </a:t>
            </a:r>
            <a:r>
              <a:rPr lang="en-US" altLang="zh-TW" dirty="0"/>
              <a:t>– QR</a:t>
            </a:r>
            <a:r>
              <a:rPr lang="zh-TW" altLang="en-US" dirty="0"/>
              <a:t>碼</a:t>
            </a:r>
          </a:p>
        </p:txBody>
      </p:sp>
      <p:sp>
        <p:nvSpPr>
          <p:cNvPr id="8" name="內容版面配置區 7"/>
          <p:cNvSpPr>
            <a:spLocks noGrp="1"/>
          </p:cNvSpPr>
          <p:nvPr>
            <p:ph idx="1"/>
          </p:nvPr>
        </p:nvSpPr>
        <p:spPr>
          <a:xfrm>
            <a:off x="1260001" y="1380440"/>
            <a:ext cx="7465669" cy="5131671"/>
          </a:xfrm>
        </p:spPr>
        <p:txBody>
          <a:bodyPr>
            <a:normAutofit/>
          </a:bodyPr>
          <a:lstStyle/>
          <a:p>
            <a:pPr>
              <a:lnSpc>
                <a:spcPts val="3600"/>
              </a:lnSpc>
              <a:spcBef>
                <a:spcPts val="1200"/>
              </a:spcBef>
            </a:pPr>
            <a:r>
              <a:rPr lang="en-US" altLang="zh-TW" sz="2600" b="1" dirty="0">
                <a:solidFill>
                  <a:srgbClr val="0070C0"/>
                </a:solidFill>
              </a:rPr>
              <a:t>QR</a:t>
            </a:r>
            <a:r>
              <a:rPr lang="zh-TW" altLang="en-US" sz="2600" b="1" dirty="0">
                <a:solidFill>
                  <a:srgbClr val="0070C0"/>
                </a:solidFill>
              </a:rPr>
              <a:t>碼</a:t>
            </a:r>
            <a:r>
              <a:rPr lang="zh-TW" altLang="en-US" sz="2600" b="1" dirty="0"/>
              <a:t>是由日本</a:t>
            </a:r>
            <a:r>
              <a:rPr lang="en-US" altLang="zh-TW" sz="2600" b="1" dirty="0"/>
              <a:t>Denso-Wave</a:t>
            </a:r>
            <a:r>
              <a:rPr lang="zh-TW" altLang="en-US" sz="2600" b="1" dirty="0"/>
              <a:t>公司在</a:t>
            </a:r>
            <a:r>
              <a:rPr lang="en-US" altLang="zh-TW" sz="2600" b="1" dirty="0"/>
              <a:t>1994</a:t>
            </a:r>
            <a:r>
              <a:rPr lang="zh-TW" altLang="en-US" sz="2600" b="1" dirty="0"/>
              <a:t>年發明的一種</a:t>
            </a:r>
            <a:r>
              <a:rPr lang="zh-TW" altLang="en-US" sz="2600" b="1" dirty="0">
                <a:solidFill>
                  <a:srgbClr val="0070C0"/>
                </a:solidFill>
              </a:rPr>
              <a:t>二維條碼</a:t>
            </a:r>
            <a:r>
              <a:rPr lang="zh-TW" altLang="en-US" sz="2600" b="1" dirty="0"/>
              <a:t>，它</a:t>
            </a:r>
            <a:r>
              <a:rPr lang="zh-TW" altLang="en-US" sz="2600" b="1" dirty="0">
                <a:solidFill>
                  <a:srgbClr val="0070C0"/>
                </a:solidFill>
              </a:rPr>
              <a:t>透過三個角落的「　」字圖案進行定位</a:t>
            </a:r>
            <a:r>
              <a:rPr lang="zh-TW" altLang="en-US" sz="2600" b="1" dirty="0"/>
              <a:t>，因此使用者即使未完全對準掃瞄也可以正確讀取其中的資料。</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pPr/>
              <a:t>32</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7" name="文字方塊 6"/>
          <p:cNvSpPr txBox="1"/>
          <p:nvPr/>
        </p:nvSpPr>
        <p:spPr>
          <a:xfrm>
            <a:off x="1260000" y="6540400"/>
            <a:ext cx="3967496"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en-US" altLang="zh-TW" dirty="0"/>
              <a:t>QR</a:t>
            </a:r>
            <a:r>
              <a:rPr lang="zh-TW" altLang="en-US" dirty="0"/>
              <a:t>碼（</a:t>
            </a:r>
            <a:r>
              <a:rPr lang="en-US" altLang="zh-TW" dirty="0"/>
              <a:t>quick  response Code</a:t>
            </a:r>
            <a:r>
              <a:rPr lang="zh-TW" altLang="en-US" dirty="0"/>
              <a:t>）</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8400" y="3571190"/>
            <a:ext cx="4346011" cy="2899410"/>
          </a:xfrm>
          <a:prstGeom prst="roundRect">
            <a:avLst>
              <a:gd name="adj" fmla="val 4864"/>
            </a:avLst>
          </a:prstGeom>
        </p:spPr>
      </p:pic>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117" y="4470400"/>
            <a:ext cx="1862026" cy="1876611"/>
          </a:xfrm>
          <a:prstGeom prst="rect">
            <a:avLst/>
          </a:prstGeom>
        </p:spPr>
      </p:pic>
      <p:pic>
        <p:nvPicPr>
          <p:cNvPr id="10" name="圖片 9"/>
          <p:cNvPicPr>
            <a:picLocks noChangeAspect="1"/>
          </p:cNvPicPr>
          <p:nvPr/>
        </p:nvPicPr>
        <p:blipFill>
          <a:blip r:embed="rId4"/>
          <a:stretch>
            <a:fillRect/>
          </a:stretch>
        </p:blipFill>
        <p:spPr>
          <a:xfrm>
            <a:off x="6623300" y="1909438"/>
            <a:ext cx="323810" cy="323810"/>
          </a:xfrm>
          <a:prstGeom prst="rect">
            <a:avLst/>
          </a:prstGeom>
        </p:spPr>
      </p:pic>
      <p:sp>
        <p:nvSpPr>
          <p:cNvPr id="15" name="矩形 14">
            <a:hlinkClick r:id="rId5"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6"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7"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8"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708188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710475" y="26895"/>
            <a:ext cx="8433525" cy="936000"/>
          </a:xfrm>
        </p:spPr>
        <p:txBody>
          <a:bodyPr/>
          <a:lstStyle/>
          <a:p>
            <a:r>
              <a:rPr lang="zh-TW" altLang="en-US" dirty="0"/>
              <a:t>工作方面 </a:t>
            </a:r>
            <a:r>
              <a:rPr lang="en-US" altLang="zh-TW" dirty="0"/>
              <a:t>– </a:t>
            </a:r>
            <a:r>
              <a:rPr lang="zh-TW" altLang="en-US" dirty="0"/>
              <a:t>條碼</a:t>
            </a:r>
          </a:p>
        </p:txBody>
      </p:sp>
      <p:sp>
        <p:nvSpPr>
          <p:cNvPr id="8" name="內容版面配置區 7"/>
          <p:cNvSpPr>
            <a:spLocks noGrp="1"/>
          </p:cNvSpPr>
          <p:nvPr>
            <p:ph idx="1"/>
          </p:nvPr>
        </p:nvSpPr>
        <p:spPr>
          <a:xfrm>
            <a:off x="1295401" y="1729874"/>
            <a:ext cx="3835399" cy="3559860"/>
          </a:xfrm>
        </p:spPr>
        <p:txBody>
          <a:bodyPr>
            <a:normAutofit/>
          </a:bodyPr>
          <a:lstStyle/>
          <a:p>
            <a:pPr>
              <a:lnSpc>
                <a:spcPts val="3800"/>
              </a:lnSpc>
              <a:spcBef>
                <a:spcPts val="1200"/>
              </a:spcBef>
            </a:pPr>
            <a:r>
              <a:rPr lang="zh-TW" altLang="zh-TW" sz="2600" b="1" dirty="0"/>
              <a:t>財政部推行的電子發票就是</a:t>
            </a:r>
            <a:r>
              <a:rPr lang="zh-TW" altLang="zh-TW" sz="2600" b="1" dirty="0">
                <a:solidFill>
                  <a:srgbClr val="0070C0"/>
                </a:solidFill>
              </a:rPr>
              <a:t>一維條碼</a:t>
            </a:r>
            <a:r>
              <a:rPr lang="zh-TW" altLang="zh-TW" sz="2600" b="1" dirty="0"/>
              <a:t>與</a:t>
            </a:r>
            <a:r>
              <a:rPr lang="zh-TW" altLang="zh-TW" sz="2600" b="1" dirty="0">
                <a:solidFill>
                  <a:srgbClr val="0070C0"/>
                </a:solidFill>
              </a:rPr>
              <a:t>二維條碼</a:t>
            </a:r>
            <a:r>
              <a:rPr lang="zh-TW" altLang="zh-TW" sz="2600" b="1" dirty="0"/>
              <a:t>的運用，掃</a:t>
            </a:r>
            <a:r>
              <a:rPr lang="zh-TW" altLang="en-US" sz="2600" b="1" dirty="0"/>
              <a:t>描</a:t>
            </a:r>
            <a:r>
              <a:rPr lang="zh-TW" altLang="zh-TW" sz="2600" b="1" dirty="0"/>
              <a:t>電子發票上的</a:t>
            </a:r>
            <a:r>
              <a:rPr lang="en-US" altLang="zh-TW" sz="2600" b="1" dirty="0"/>
              <a:t>QR Code</a:t>
            </a:r>
            <a:r>
              <a:rPr lang="zh-TW" altLang="zh-TW" sz="2600" b="1" dirty="0"/>
              <a:t>就能讀取交易明細。</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pPr/>
              <a:t>33</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21" name="圖片 20"/>
          <p:cNvPicPr/>
          <p:nvPr/>
        </p:nvPicPr>
        <p:blipFill>
          <a:blip r:embed="rId2" cstate="print">
            <a:extLst>
              <a:ext uri="{28A0092B-C50C-407E-A947-70E740481C1C}">
                <a14:useLocalDpi xmlns:a14="http://schemas.microsoft.com/office/drawing/2010/main" val="0"/>
              </a:ext>
            </a:extLst>
          </a:blip>
          <a:stretch>
            <a:fillRect/>
          </a:stretch>
        </p:blipFill>
        <p:spPr>
          <a:xfrm>
            <a:off x="5745480" y="1706468"/>
            <a:ext cx="2443640" cy="3737161"/>
          </a:xfrm>
          <a:prstGeom prst="rect">
            <a:avLst/>
          </a:prstGeom>
        </p:spPr>
      </p:pic>
      <p:sp>
        <p:nvSpPr>
          <p:cNvPr id="11" name="矩形 10">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3" name="矩形 12">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4" name="矩形 13">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926629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710473" y="26895"/>
            <a:ext cx="8433527" cy="936000"/>
          </a:xfrm>
        </p:spPr>
        <p:txBody>
          <a:bodyPr/>
          <a:lstStyle/>
          <a:p>
            <a:r>
              <a:rPr lang="zh-TW" altLang="en-US" dirty="0"/>
              <a:t>工作方面 </a:t>
            </a:r>
            <a:r>
              <a:rPr lang="en-US" altLang="zh-TW" dirty="0"/>
              <a:t>– </a:t>
            </a:r>
            <a:r>
              <a:rPr lang="zh-TW" altLang="en-US" dirty="0"/>
              <a:t>條碼</a:t>
            </a:r>
          </a:p>
        </p:txBody>
      </p:sp>
      <p:sp>
        <p:nvSpPr>
          <p:cNvPr id="8" name="內容版面配置區 7"/>
          <p:cNvSpPr>
            <a:spLocks noGrp="1"/>
          </p:cNvSpPr>
          <p:nvPr>
            <p:ph idx="1"/>
          </p:nvPr>
        </p:nvSpPr>
        <p:spPr>
          <a:xfrm>
            <a:off x="1193801" y="1291540"/>
            <a:ext cx="7569199" cy="5131671"/>
          </a:xfrm>
        </p:spPr>
        <p:txBody>
          <a:bodyPr>
            <a:normAutofit/>
          </a:bodyPr>
          <a:lstStyle/>
          <a:p>
            <a:pPr>
              <a:lnSpc>
                <a:spcPts val="3600"/>
              </a:lnSpc>
              <a:spcBef>
                <a:spcPts val="1200"/>
              </a:spcBef>
            </a:pPr>
            <a:r>
              <a:rPr lang="zh-TW" altLang="zh-TW" sz="2600" b="1" dirty="0">
                <a:solidFill>
                  <a:srgbClr val="0070C0"/>
                </a:solidFill>
              </a:rPr>
              <a:t>「</a:t>
            </a:r>
            <a:r>
              <a:rPr lang="en-US" altLang="zh-TW" sz="2600" b="1" dirty="0">
                <a:solidFill>
                  <a:srgbClr val="0070C0"/>
                </a:solidFill>
              </a:rPr>
              <a:t>Action Tag</a:t>
            </a:r>
            <a:r>
              <a:rPr lang="zh-TW" altLang="zh-TW" sz="2600" b="1" dirty="0">
                <a:solidFill>
                  <a:srgbClr val="0070C0"/>
                </a:solidFill>
              </a:rPr>
              <a:t>」，</a:t>
            </a:r>
            <a:r>
              <a:rPr lang="zh-TW" altLang="zh-TW" sz="2600" b="1" dirty="0"/>
              <a:t>在掃描後能直接進行其他動作，像是直接在臉書按讚、</a:t>
            </a:r>
            <a:r>
              <a:rPr lang="en-US" altLang="zh-TW" sz="2600" b="1" dirty="0"/>
              <a:t>Instagram</a:t>
            </a:r>
            <a:r>
              <a:rPr lang="zh-TW" altLang="zh-TW" sz="2600" b="1" dirty="0"/>
              <a:t>追蹤好友、或是</a:t>
            </a:r>
            <a:r>
              <a:rPr lang="en-US" altLang="zh-TW" sz="2600" b="1" dirty="0" err="1"/>
              <a:t>Youtube</a:t>
            </a:r>
            <a:r>
              <a:rPr lang="zh-TW" altLang="zh-TW" sz="2600" b="1" dirty="0"/>
              <a:t>看影片，甚至新增行事曆都可以，未來很有可能取代</a:t>
            </a:r>
            <a:r>
              <a:rPr lang="en-US" altLang="zh-TW" sz="2600" b="1" dirty="0"/>
              <a:t>QR Code</a:t>
            </a:r>
            <a:r>
              <a:rPr lang="zh-TW" altLang="zh-TW" sz="2600" b="1" dirty="0"/>
              <a:t>。</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pPr/>
              <a:t>34</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2" name="圖片 11"/>
          <p:cNvPicPr/>
          <p:nvPr/>
        </p:nvPicPr>
        <p:blipFill>
          <a:blip r:embed="rId2" cstate="print">
            <a:extLst>
              <a:ext uri="{28A0092B-C50C-407E-A947-70E740481C1C}">
                <a14:useLocalDpi xmlns:a14="http://schemas.microsoft.com/office/drawing/2010/main" val="0"/>
              </a:ext>
            </a:extLst>
          </a:blip>
          <a:stretch>
            <a:fillRect/>
          </a:stretch>
        </p:blipFill>
        <p:spPr>
          <a:xfrm>
            <a:off x="1888766" y="4017461"/>
            <a:ext cx="2735580" cy="2044065"/>
          </a:xfrm>
          <a:prstGeom prst="rect">
            <a:avLst/>
          </a:prstGeom>
        </p:spPr>
      </p:pic>
      <p:pic>
        <p:nvPicPr>
          <p:cNvPr id="13" name="圖片 12"/>
          <p:cNvPicPr/>
          <p:nvPr/>
        </p:nvPicPr>
        <p:blipFill>
          <a:blip r:embed="rId3" cstate="print">
            <a:extLst>
              <a:ext uri="{28A0092B-C50C-407E-A947-70E740481C1C}">
                <a14:useLocalDpi xmlns:a14="http://schemas.microsoft.com/office/drawing/2010/main" val="0"/>
              </a:ext>
            </a:extLst>
          </a:blip>
          <a:stretch>
            <a:fillRect/>
          </a:stretch>
        </p:blipFill>
        <p:spPr>
          <a:xfrm>
            <a:off x="4893286" y="4016826"/>
            <a:ext cx="3585845" cy="2044700"/>
          </a:xfrm>
          <a:prstGeom prst="rect">
            <a:avLst/>
          </a:prstGeom>
        </p:spPr>
      </p:pic>
      <p:sp>
        <p:nvSpPr>
          <p:cNvPr id="3" name="矩形 2"/>
          <p:cNvSpPr/>
          <p:nvPr/>
        </p:nvSpPr>
        <p:spPr>
          <a:xfrm>
            <a:off x="1742359" y="6546552"/>
            <a:ext cx="3028393" cy="369332"/>
          </a:xfrm>
          <a:prstGeom prst="rect">
            <a:avLst/>
          </a:prstGeom>
        </p:spPr>
        <p:txBody>
          <a:bodyPr wrap="none">
            <a:spAutoFit/>
          </a:bodyPr>
          <a:lstStyle/>
          <a:p>
            <a:r>
              <a:rPr lang="en-US" altLang="zh-TW" kern="0" dirty="0">
                <a:solidFill>
                  <a:srgbClr val="262626"/>
                </a:solidFill>
                <a:latin typeface="微軟正黑體" panose="020B0604030504040204" pitchFamily="34" charset="-120"/>
                <a:cs typeface="新細明體" panose="02020500000000000000" pitchFamily="18" charset="-120"/>
              </a:rPr>
              <a:t>https://quikklycodes.com/</a:t>
            </a:r>
            <a:endParaRPr lang="zh-TW" altLang="en-US" dirty="0"/>
          </a:p>
        </p:txBody>
      </p:sp>
      <p:sp>
        <p:nvSpPr>
          <p:cNvPr id="14" name="矩形 13">
            <a:hlinkClick r:id="rId4"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6"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1" name="矩形 20">
            <a:hlinkClick r:id="rId7"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317499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710475" y="26895"/>
            <a:ext cx="8433525" cy="936000"/>
          </a:xfrm>
        </p:spPr>
        <p:txBody>
          <a:bodyPr/>
          <a:lstStyle/>
          <a:p>
            <a:r>
              <a:rPr lang="zh-TW" altLang="en-US" dirty="0"/>
              <a:t>工作方面 </a:t>
            </a:r>
            <a:r>
              <a:rPr lang="en-US" altLang="zh-TW" dirty="0"/>
              <a:t>– </a:t>
            </a:r>
            <a:r>
              <a:rPr lang="zh-TW" altLang="en-US" dirty="0"/>
              <a:t>人力銀行</a:t>
            </a:r>
          </a:p>
        </p:txBody>
      </p:sp>
      <p:sp>
        <p:nvSpPr>
          <p:cNvPr id="8" name="內容版面配置區 7"/>
          <p:cNvSpPr>
            <a:spLocks noGrp="1"/>
          </p:cNvSpPr>
          <p:nvPr>
            <p:ph idx="1"/>
          </p:nvPr>
        </p:nvSpPr>
        <p:spPr>
          <a:xfrm>
            <a:off x="1130301" y="1316940"/>
            <a:ext cx="7569199" cy="5131671"/>
          </a:xfrm>
        </p:spPr>
        <p:txBody>
          <a:bodyPr>
            <a:normAutofit/>
          </a:bodyPr>
          <a:lstStyle/>
          <a:p>
            <a:pPr>
              <a:lnSpc>
                <a:spcPts val="3600"/>
              </a:lnSpc>
              <a:spcBef>
                <a:spcPts val="1200"/>
              </a:spcBef>
            </a:pPr>
            <a:r>
              <a:rPr lang="zh-TW" altLang="en-US" sz="2600" b="1" dirty="0"/>
              <a:t>網際網路發達也創造出全新的求職徵才媒介，例如一般所謂的「人力銀行」，其實就是一種求職徵才網站。</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pPr/>
              <a:t>35</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7" name="文字方塊 6"/>
          <p:cNvSpPr txBox="1"/>
          <p:nvPr/>
        </p:nvSpPr>
        <p:spPr>
          <a:xfrm>
            <a:off x="1260000" y="6540400"/>
            <a:ext cx="1569660"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en-US" altLang="zh-TW" dirty="0"/>
              <a:t>104</a:t>
            </a:r>
            <a:r>
              <a:rPr lang="zh-TW" altLang="en-US" dirty="0"/>
              <a:t>人力銀行</a:t>
            </a:r>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4672" y="3247776"/>
            <a:ext cx="7140388" cy="2746871"/>
          </a:xfrm>
          <a:prstGeom prst="rect">
            <a:avLst/>
          </a:prstGeom>
          <a:ln>
            <a:solidFill>
              <a:schemeClr val="tx1">
                <a:lumMod val="65000"/>
                <a:lumOff val="35000"/>
              </a:schemeClr>
            </a:solidFill>
          </a:ln>
        </p:spPr>
      </p:pic>
      <p:sp>
        <p:nvSpPr>
          <p:cNvPr id="13" name="矩形 12">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403664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3" y="26895"/>
            <a:ext cx="8433527" cy="936000"/>
          </a:xfrm>
        </p:spPr>
        <p:txBody>
          <a:bodyPr/>
          <a:lstStyle/>
          <a:p>
            <a:r>
              <a:rPr lang="zh-TW" altLang="en-US" dirty="0"/>
              <a:t>學習方面 </a:t>
            </a:r>
            <a:r>
              <a:rPr lang="en-US" altLang="zh-TW" dirty="0"/>
              <a:t>– </a:t>
            </a:r>
            <a:r>
              <a:rPr lang="zh-TW" altLang="en-US" dirty="0"/>
              <a:t>數位學習與測驗</a:t>
            </a:r>
          </a:p>
        </p:txBody>
      </p:sp>
      <p:sp>
        <p:nvSpPr>
          <p:cNvPr id="3" name="內容版面配置區 2"/>
          <p:cNvSpPr>
            <a:spLocks noGrp="1"/>
          </p:cNvSpPr>
          <p:nvPr>
            <p:ph idx="1"/>
          </p:nvPr>
        </p:nvSpPr>
        <p:spPr>
          <a:xfrm>
            <a:off x="1104901" y="1316940"/>
            <a:ext cx="7594599" cy="5131671"/>
          </a:xfrm>
        </p:spPr>
        <p:txBody>
          <a:bodyPr>
            <a:normAutofit/>
          </a:bodyPr>
          <a:lstStyle/>
          <a:p>
            <a:pPr>
              <a:lnSpc>
                <a:spcPts val="3600"/>
              </a:lnSpc>
              <a:spcBef>
                <a:spcPts val="1200"/>
              </a:spcBef>
            </a:pPr>
            <a:r>
              <a:rPr lang="zh-TW" altLang="en-US" sz="2600" b="1" dirty="0"/>
              <a:t>藉由</a:t>
            </a:r>
            <a:r>
              <a:rPr lang="zh-TW" altLang="en-US" sz="2600" b="1" dirty="0">
                <a:solidFill>
                  <a:srgbClr val="0070C0"/>
                </a:solidFill>
              </a:rPr>
              <a:t>電腦輔助教學</a:t>
            </a:r>
            <a:r>
              <a:rPr lang="en-US" altLang="zh-TW" sz="2600" b="1" dirty="0">
                <a:solidFill>
                  <a:srgbClr val="0070C0"/>
                </a:solidFill>
              </a:rPr>
              <a:t>(CAI)</a:t>
            </a:r>
            <a:r>
              <a:rPr lang="zh-TW" altLang="en-US" sz="2600" b="1" dirty="0"/>
              <a:t>軟體的幫助，使用者便可以和電腦進行互動式的教學活動。</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36</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6" name="文字方塊 5"/>
          <p:cNvSpPr txBox="1"/>
          <p:nvPr/>
        </p:nvSpPr>
        <p:spPr>
          <a:xfrm>
            <a:off x="1260000" y="6540400"/>
            <a:ext cx="6142707"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電腦輔助教學（</a:t>
            </a:r>
            <a:r>
              <a:rPr lang="en-US" altLang="zh-TW" dirty="0"/>
              <a:t>computer-aided instruction</a:t>
            </a:r>
            <a:r>
              <a:rPr lang="zh-TW" altLang="en-US" dirty="0"/>
              <a:t>，</a:t>
            </a:r>
            <a:r>
              <a:rPr lang="en-US" altLang="zh-TW" dirty="0"/>
              <a:t>CAI</a:t>
            </a:r>
            <a:r>
              <a:rPr lang="zh-TW" altLang="en-US" dirty="0"/>
              <a:t>）</a:t>
            </a:r>
          </a:p>
        </p:txBody>
      </p:sp>
      <p:pic>
        <p:nvPicPr>
          <p:cNvPr id="7" name="圖片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88264" y="2759759"/>
            <a:ext cx="6086796" cy="3422152"/>
          </a:xfrm>
          <a:prstGeom prst="rect">
            <a:avLst/>
          </a:prstGeom>
        </p:spPr>
      </p:pic>
      <p:sp>
        <p:nvSpPr>
          <p:cNvPr id="12" name="矩形 11">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62780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學習方面 </a:t>
            </a:r>
            <a:r>
              <a:rPr lang="en-US" altLang="zh-TW" dirty="0"/>
              <a:t>– </a:t>
            </a:r>
            <a:r>
              <a:rPr lang="zh-TW" altLang="en-US" dirty="0"/>
              <a:t>虛擬實境</a:t>
            </a:r>
          </a:p>
        </p:txBody>
      </p:sp>
      <p:sp>
        <p:nvSpPr>
          <p:cNvPr id="3" name="內容版面配置區 2"/>
          <p:cNvSpPr>
            <a:spLocks noGrp="1"/>
          </p:cNvSpPr>
          <p:nvPr>
            <p:ph idx="1"/>
          </p:nvPr>
        </p:nvSpPr>
        <p:spPr>
          <a:xfrm>
            <a:off x="1260001" y="1316940"/>
            <a:ext cx="7337899" cy="5131671"/>
          </a:xfrm>
        </p:spPr>
        <p:txBody>
          <a:bodyPr>
            <a:normAutofit/>
          </a:bodyPr>
          <a:lstStyle/>
          <a:p>
            <a:pPr>
              <a:lnSpc>
                <a:spcPts val="3600"/>
              </a:lnSpc>
              <a:spcBef>
                <a:spcPts val="1200"/>
              </a:spcBef>
            </a:pPr>
            <a:r>
              <a:rPr lang="zh-TW" altLang="en-US" sz="2600" b="1" dirty="0">
                <a:solidFill>
                  <a:srgbClr val="0070C0"/>
                </a:solidFill>
              </a:rPr>
              <a:t>虛擬實境</a:t>
            </a:r>
            <a:r>
              <a:rPr lang="en-US" altLang="zh-TW" sz="2600" b="1" dirty="0">
                <a:solidFill>
                  <a:srgbClr val="0070C0"/>
                </a:solidFill>
              </a:rPr>
              <a:t>(VR)</a:t>
            </a:r>
            <a:r>
              <a:rPr lang="zh-TW" altLang="en-US" sz="2600" b="1" dirty="0"/>
              <a:t>是一種透過電腦與特殊設備來</a:t>
            </a:r>
            <a:r>
              <a:rPr lang="zh-TW" altLang="en-US" sz="2600" b="1" dirty="0">
                <a:solidFill>
                  <a:srgbClr val="0070C0"/>
                </a:solidFill>
              </a:rPr>
              <a:t>模擬現實環境</a:t>
            </a:r>
            <a:r>
              <a:rPr lang="zh-TW" altLang="en-US" sz="2600" b="1" dirty="0"/>
              <a:t>的特殊技術，它可以讓使用者產生</a:t>
            </a:r>
            <a:r>
              <a:rPr lang="zh-TW" altLang="en-US" sz="2600" b="1" dirty="0">
                <a:solidFill>
                  <a:srgbClr val="0070C0"/>
                </a:solidFill>
              </a:rPr>
              <a:t>身歷其境的真實感</a:t>
            </a:r>
            <a:r>
              <a:rPr lang="zh-TW" altLang="en-US" sz="2600" b="1" dirty="0"/>
              <a:t>，使用者也可以和系統進行互動。</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37</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6" name="文字方塊 5"/>
          <p:cNvSpPr txBox="1"/>
          <p:nvPr/>
        </p:nvSpPr>
        <p:spPr>
          <a:xfrm>
            <a:off x="1260000" y="6540400"/>
            <a:ext cx="4048737"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虛擬實境（</a:t>
            </a:r>
            <a:r>
              <a:rPr lang="en-US" altLang="zh-TW" dirty="0"/>
              <a:t>Virtual  Reality</a:t>
            </a:r>
            <a:r>
              <a:rPr lang="zh-TW" altLang="en-US" dirty="0"/>
              <a:t>，</a:t>
            </a:r>
            <a:r>
              <a:rPr lang="en-US" altLang="zh-TW" dirty="0"/>
              <a:t>VR</a:t>
            </a:r>
            <a:r>
              <a:rPr lang="zh-TW" altLang="en-US" dirty="0"/>
              <a:t>）</a:t>
            </a:r>
          </a:p>
        </p:txBody>
      </p:sp>
      <p:pic>
        <p:nvPicPr>
          <p:cNvPr id="13" name="圖片 12"/>
          <p:cNvPicPr/>
          <p:nvPr/>
        </p:nvPicPr>
        <p:blipFill rotWithShape="1">
          <a:blip r:embed="rId2" cstate="print">
            <a:extLst>
              <a:ext uri="{28A0092B-C50C-407E-A947-70E740481C1C}">
                <a14:useLocalDpi xmlns:a14="http://schemas.microsoft.com/office/drawing/2010/main" val="0"/>
              </a:ext>
            </a:extLst>
          </a:blip>
          <a:srcRect l="10357" r="76"/>
          <a:stretch/>
        </p:blipFill>
        <p:spPr>
          <a:xfrm>
            <a:off x="1440618" y="2923595"/>
            <a:ext cx="4484747" cy="2503165"/>
          </a:xfrm>
          <a:prstGeom prst="rect">
            <a:avLst/>
          </a:prstGeom>
        </p:spPr>
      </p:pic>
      <p:pic>
        <p:nvPicPr>
          <p:cNvPr id="14" name="圖片 13"/>
          <p:cNvPicPr/>
          <p:nvPr/>
        </p:nvPicPr>
        <p:blipFill rotWithShape="1">
          <a:blip r:embed="rId3">
            <a:extLst>
              <a:ext uri="{28A0092B-C50C-407E-A947-70E740481C1C}">
                <a14:useLocalDpi xmlns:a14="http://schemas.microsoft.com/office/drawing/2010/main" val="0"/>
              </a:ext>
            </a:extLst>
          </a:blip>
          <a:srcRect l="34002"/>
          <a:stretch/>
        </p:blipFill>
        <p:spPr bwMode="auto">
          <a:xfrm>
            <a:off x="5994382" y="2910894"/>
            <a:ext cx="2880678" cy="2503165"/>
          </a:xfrm>
          <a:prstGeom prst="rect">
            <a:avLst/>
          </a:prstGeom>
          <a:ln>
            <a:noFill/>
          </a:ln>
          <a:extLst>
            <a:ext uri="{53640926-AAD7-44D8-BBD7-CCE9431645EC}">
              <a14:shadowObscured xmlns:a14="http://schemas.microsoft.com/office/drawing/2010/main"/>
            </a:ext>
          </a:extLst>
        </p:spPr>
      </p:pic>
      <p:sp>
        <p:nvSpPr>
          <p:cNvPr id="15" name="矩形 14">
            <a:hlinkClick r:id="rId4"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7"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19" name="圖片 18">
            <a:hlinkClick r:id="rId8"/>
            <a:extLst>
              <a:ext uri="{FF2B5EF4-FFF2-40B4-BE49-F238E27FC236}">
                <a16:creationId xmlns:a16="http://schemas.microsoft.com/office/drawing/2014/main" id="{DD53FFCF-3F76-4716-A8B3-30C5D063496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3633" b="14857"/>
          <a:stretch/>
        </p:blipFill>
        <p:spPr>
          <a:xfrm>
            <a:off x="1106880" y="5971298"/>
            <a:ext cx="667476" cy="477313"/>
          </a:xfrm>
          <a:prstGeom prst="rect">
            <a:avLst/>
          </a:prstGeom>
        </p:spPr>
      </p:pic>
      <p:sp>
        <p:nvSpPr>
          <p:cNvPr id="21" name="文字方塊 20">
            <a:extLst>
              <a:ext uri="{FF2B5EF4-FFF2-40B4-BE49-F238E27FC236}">
                <a16:creationId xmlns:a16="http://schemas.microsoft.com/office/drawing/2014/main" id="{CE82446C-8F2E-4971-A44F-499207055BC6}"/>
              </a:ext>
            </a:extLst>
          </p:cNvPr>
          <p:cNvSpPr txBox="1"/>
          <p:nvPr/>
        </p:nvSpPr>
        <p:spPr>
          <a:xfrm>
            <a:off x="1774356" y="6025288"/>
            <a:ext cx="3799130" cy="369332"/>
          </a:xfrm>
          <a:prstGeom prst="rect">
            <a:avLst/>
          </a:prstGeom>
          <a:noFill/>
        </p:spPr>
        <p:txBody>
          <a:bodyPr wrap="square" rtlCol="0">
            <a:spAutoFit/>
          </a:bodyPr>
          <a:lstStyle/>
          <a:p>
            <a:r>
              <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rPr>
              <a:t>3D</a:t>
            </a: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內視鏡</a:t>
            </a:r>
            <a:r>
              <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rPr>
              <a:t>+VR</a:t>
            </a: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實境進行腦部手術</a:t>
            </a:r>
          </a:p>
        </p:txBody>
      </p:sp>
    </p:spTree>
    <p:extLst>
      <p:ext uri="{BB962C8B-B14F-4D97-AF65-F5344CB8AC3E}">
        <p14:creationId xmlns:p14="http://schemas.microsoft.com/office/powerpoint/2010/main" val="2747346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學習方面 </a:t>
            </a:r>
            <a:r>
              <a:rPr lang="en-US" altLang="zh-TW" dirty="0"/>
              <a:t>– </a:t>
            </a:r>
            <a:r>
              <a:rPr lang="zh-TW" altLang="zh-TW" dirty="0"/>
              <a:t>擴增</a:t>
            </a:r>
            <a:r>
              <a:rPr lang="zh-TW" altLang="en-US" dirty="0"/>
              <a:t>實境</a:t>
            </a:r>
          </a:p>
        </p:txBody>
      </p:sp>
      <p:sp>
        <p:nvSpPr>
          <p:cNvPr id="3" name="內容版面配置區 2"/>
          <p:cNvSpPr>
            <a:spLocks noGrp="1"/>
          </p:cNvSpPr>
          <p:nvPr>
            <p:ph idx="1"/>
          </p:nvPr>
        </p:nvSpPr>
        <p:spPr>
          <a:xfrm>
            <a:off x="1260001" y="1316941"/>
            <a:ext cx="7464899" cy="2175560"/>
          </a:xfrm>
        </p:spPr>
        <p:txBody>
          <a:bodyPr>
            <a:normAutofit/>
          </a:bodyPr>
          <a:lstStyle/>
          <a:p>
            <a:pPr>
              <a:lnSpc>
                <a:spcPts val="3800"/>
              </a:lnSpc>
              <a:spcBef>
                <a:spcPts val="1200"/>
              </a:spcBef>
            </a:pPr>
            <a:r>
              <a:rPr lang="zh-TW" altLang="zh-TW" sz="2600" b="1" dirty="0"/>
              <a:t>虛擬實境是單純模擬出一個不存在的世界，而</a:t>
            </a:r>
            <a:r>
              <a:rPr lang="zh-TW" altLang="zh-TW" sz="2600" b="1" dirty="0">
                <a:solidFill>
                  <a:srgbClr val="0070C0"/>
                </a:solidFill>
              </a:rPr>
              <a:t>擴增實境</a:t>
            </a:r>
            <a:r>
              <a:rPr lang="zh-TW" altLang="zh-TW" sz="2600" b="1" dirty="0"/>
              <a:t>（</a:t>
            </a:r>
            <a:r>
              <a:rPr lang="en-US" altLang="zh-TW" sz="2600" b="1" dirty="0">
                <a:solidFill>
                  <a:srgbClr val="0070C0"/>
                </a:solidFill>
              </a:rPr>
              <a:t>A</a:t>
            </a:r>
            <a:r>
              <a:rPr lang="en-US" altLang="zh-TW" sz="2600" b="1" dirty="0"/>
              <a:t>ugmented </a:t>
            </a:r>
            <a:r>
              <a:rPr lang="en-US" altLang="zh-TW" sz="2600" b="1" dirty="0">
                <a:solidFill>
                  <a:srgbClr val="0070C0"/>
                </a:solidFill>
              </a:rPr>
              <a:t>R</a:t>
            </a:r>
            <a:r>
              <a:rPr lang="en-US" altLang="zh-TW" sz="2600" b="1" dirty="0"/>
              <a:t>eality</a:t>
            </a:r>
            <a:r>
              <a:rPr lang="zh-TW" altLang="zh-TW" sz="2600" b="1" dirty="0"/>
              <a:t>）則是</a:t>
            </a:r>
            <a:r>
              <a:rPr lang="zh-TW" altLang="zh-TW" sz="2600" b="1" dirty="0">
                <a:solidFill>
                  <a:srgbClr val="0070C0"/>
                </a:solidFill>
              </a:rPr>
              <a:t>在螢幕上把虛擬物件套入現實世界中進行互動</a:t>
            </a:r>
            <a:r>
              <a:rPr lang="zh-TW" altLang="zh-TW" sz="2600" b="1" dirty="0"/>
              <a:t>，藉此增強真實世界裡的資訊顯示與互動經驗。</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38</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6" name="文字方塊 5"/>
          <p:cNvSpPr txBox="1"/>
          <p:nvPr/>
        </p:nvSpPr>
        <p:spPr>
          <a:xfrm>
            <a:off x="1260000" y="6540400"/>
            <a:ext cx="4538037"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擴增實境（</a:t>
            </a:r>
            <a:r>
              <a:rPr lang="en-US" altLang="zh-TW" dirty="0"/>
              <a:t>Augmented Reality</a:t>
            </a:r>
            <a:r>
              <a:rPr lang="zh-TW" altLang="en-US" dirty="0"/>
              <a:t>，</a:t>
            </a:r>
            <a:r>
              <a:rPr lang="en-US" altLang="zh-TW" dirty="0"/>
              <a:t>AR</a:t>
            </a:r>
            <a:r>
              <a:rPr lang="zh-TW" altLang="en-US" dirty="0"/>
              <a:t>）</a:t>
            </a:r>
          </a:p>
        </p:txBody>
      </p:sp>
      <p:sp>
        <p:nvSpPr>
          <p:cNvPr id="13" name="矩形 12">
            <a:hlinkClick r:id="rId2"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3"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5"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pic>
        <p:nvPicPr>
          <p:cNvPr id="9" name="圖片 8">
            <a:extLst>
              <a:ext uri="{FF2B5EF4-FFF2-40B4-BE49-F238E27FC236}">
                <a16:creationId xmlns:a16="http://schemas.microsoft.com/office/drawing/2014/main" id="{AE4CF0BB-F737-4790-8B11-CF051C3AD466}"/>
              </a:ext>
            </a:extLst>
          </p:cNvPr>
          <p:cNvPicPr>
            <a:picLocks noChangeAspect="1"/>
          </p:cNvPicPr>
          <p:nvPr/>
        </p:nvPicPr>
        <p:blipFill rotWithShape="1">
          <a:blip r:embed="rId6">
            <a:extLst>
              <a:ext uri="{28A0092B-C50C-407E-A947-70E740481C1C}">
                <a14:useLocalDpi xmlns:a14="http://schemas.microsoft.com/office/drawing/2010/main" val="0"/>
              </a:ext>
            </a:extLst>
          </a:blip>
          <a:srcRect l="14762" t="791" r="12762" b="1"/>
          <a:stretch/>
        </p:blipFill>
        <p:spPr>
          <a:xfrm>
            <a:off x="4186863" y="3335383"/>
            <a:ext cx="4538037" cy="3105952"/>
          </a:xfrm>
          <a:prstGeom prst="rect">
            <a:avLst/>
          </a:prstGeom>
        </p:spPr>
      </p:pic>
    </p:spTree>
    <p:extLst>
      <p:ext uri="{BB962C8B-B14F-4D97-AF65-F5344CB8AC3E}">
        <p14:creationId xmlns:p14="http://schemas.microsoft.com/office/powerpoint/2010/main" val="2503986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4" y="26895"/>
            <a:ext cx="8433526" cy="936000"/>
          </a:xfrm>
        </p:spPr>
        <p:txBody>
          <a:bodyPr/>
          <a:lstStyle/>
          <a:p>
            <a:r>
              <a:rPr lang="zh-TW" altLang="en-US" dirty="0"/>
              <a:t>電腦的發展史</a:t>
            </a:r>
          </a:p>
        </p:txBody>
      </p:sp>
      <p:sp>
        <p:nvSpPr>
          <p:cNvPr id="3" name="內容版面配置區 2"/>
          <p:cNvSpPr>
            <a:spLocks noGrp="1"/>
          </p:cNvSpPr>
          <p:nvPr>
            <p:ph idx="1"/>
          </p:nvPr>
        </p:nvSpPr>
        <p:spPr>
          <a:xfrm>
            <a:off x="1066801" y="1215340"/>
            <a:ext cx="7560000" cy="5040000"/>
          </a:xfrm>
        </p:spPr>
        <p:txBody>
          <a:bodyPr>
            <a:normAutofit/>
          </a:bodyPr>
          <a:lstStyle/>
          <a:p>
            <a:pPr>
              <a:lnSpc>
                <a:spcPts val="3600"/>
              </a:lnSpc>
              <a:spcBef>
                <a:spcPts val="1200"/>
              </a:spcBef>
            </a:pPr>
            <a:r>
              <a:rPr lang="zh-TW" altLang="en-US" sz="2600" b="1" dirty="0">
                <a:solidFill>
                  <a:srgbClr val="0070C0"/>
                </a:solidFill>
              </a:rPr>
              <a:t>巴貝奇</a:t>
            </a:r>
            <a:r>
              <a:rPr lang="zh-TW" altLang="en-US" sz="2600" b="1" dirty="0"/>
              <a:t>的</a:t>
            </a:r>
            <a:r>
              <a:rPr lang="zh-TW" altLang="en-US" sz="2600" b="1" dirty="0">
                <a:solidFill>
                  <a:srgbClr val="0070C0"/>
                </a:solidFill>
              </a:rPr>
              <a:t>差分機</a:t>
            </a:r>
            <a:r>
              <a:rPr lang="zh-TW" altLang="en-US" sz="2600" b="1" dirty="0"/>
              <a:t>，運用機械齒輪設備為主所設計出來的計算工具，可以用來進行簡單的</a:t>
            </a:r>
            <a:r>
              <a:rPr lang="en-US" altLang="zh-TW" sz="2600" b="1" dirty="0"/>
              <a:t>【</a:t>
            </a:r>
            <a:r>
              <a:rPr lang="zh-TW" altLang="en-US" sz="2600" b="1" dirty="0"/>
              <a:t>四則運算</a:t>
            </a:r>
            <a:r>
              <a:rPr lang="en-US" altLang="zh-TW" sz="2600" b="1" dirty="0"/>
              <a:t>】</a:t>
            </a:r>
            <a:r>
              <a:rPr lang="zh-TW" altLang="en-US" sz="2600" b="1" dirty="0"/>
              <a:t>。</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3</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026" name="Picture 2" descr="http://www.blogcdn.com/chinese.engadget.com/media/2011/04/analyticalengine.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491699" y="2901887"/>
            <a:ext cx="3438851" cy="3040988"/>
          </a:xfrm>
          <a:prstGeom prst="roundRect">
            <a:avLst>
              <a:gd name="adj" fmla="val 3608"/>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50500" y="2578721"/>
            <a:ext cx="2533807" cy="3001479"/>
          </a:xfrm>
          <a:prstGeom prst="rect">
            <a:avLst/>
          </a:prstGeom>
        </p:spPr>
      </p:pic>
      <p:sp>
        <p:nvSpPr>
          <p:cNvPr id="15" name="平行四邊形 14"/>
          <p:cNvSpPr/>
          <p:nvPr/>
        </p:nvSpPr>
        <p:spPr>
          <a:xfrm>
            <a:off x="3038078" y="4826304"/>
            <a:ext cx="1687859"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巴貝奇</a:t>
            </a:r>
          </a:p>
        </p:txBody>
      </p:sp>
      <p:sp>
        <p:nvSpPr>
          <p:cNvPr id="16" name="平行四邊形 15"/>
          <p:cNvSpPr/>
          <p:nvPr/>
        </p:nvSpPr>
        <p:spPr>
          <a:xfrm>
            <a:off x="4249518" y="5527129"/>
            <a:ext cx="1728200"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差分機</a:t>
            </a:r>
          </a:p>
        </p:txBody>
      </p:sp>
      <p:sp>
        <p:nvSpPr>
          <p:cNvPr id="18" name="文字方塊 17"/>
          <p:cNvSpPr txBox="1"/>
          <p:nvPr/>
        </p:nvSpPr>
        <p:spPr>
          <a:xfrm>
            <a:off x="1260000" y="6540400"/>
            <a:ext cx="1800493"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巴貝奇的差分機</a:t>
            </a:r>
          </a:p>
        </p:txBody>
      </p:sp>
      <p:sp>
        <p:nvSpPr>
          <p:cNvPr id="17" name="矩形 16">
            <a:hlinkClick r:id="rId5"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7"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2" name="矩形 21">
            <a:hlinkClick r:id="rId8"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832423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3900" y="26895"/>
            <a:ext cx="8420100" cy="936000"/>
          </a:xfrm>
        </p:spPr>
        <p:txBody>
          <a:bodyPr/>
          <a:lstStyle/>
          <a:p>
            <a:r>
              <a:rPr lang="zh-TW" altLang="en-US" dirty="0"/>
              <a:t>學習方面 </a:t>
            </a:r>
            <a:r>
              <a:rPr lang="en-US" altLang="zh-TW" dirty="0"/>
              <a:t>–</a:t>
            </a:r>
            <a:r>
              <a:rPr lang="zh-TW" altLang="en-US" dirty="0"/>
              <a:t> </a:t>
            </a:r>
            <a:r>
              <a:rPr lang="zh-TW" altLang="zh-TW" dirty="0"/>
              <a:t>擴增</a:t>
            </a:r>
            <a:r>
              <a:rPr lang="zh-TW" altLang="en-US" dirty="0"/>
              <a:t>實境</a:t>
            </a:r>
          </a:p>
        </p:txBody>
      </p:sp>
      <p:sp>
        <p:nvSpPr>
          <p:cNvPr id="3" name="內容版面配置區 2"/>
          <p:cNvSpPr>
            <a:spLocks noGrp="1"/>
          </p:cNvSpPr>
          <p:nvPr>
            <p:ph idx="1"/>
          </p:nvPr>
        </p:nvSpPr>
        <p:spPr>
          <a:xfrm>
            <a:off x="1260001" y="1316940"/>
            <a:ext cx="7312499" cy="5131671"/>
          </a:xfrm>
        </p:spPr>
        <p:txBody>
          <a:bodyPr>
            <a:normAutofit/>
          </a:bodyPr>
          <a:lstStyle/>
          <a:p>
            <a:pPr>
              <a:lnSpc>
                <a:spcPts val="3600"/>
              </a:lnSpc>
              <a:spcBef>
                <a:spcPts val="1200"/>
              </a:spcBef>
            </a:pPr>
            <a:r>
              <a:rPr lang="zh-TW" altLang="zh-TW" sz="2600" b="1" dirty="0"/>
              <a:t>圖為造成世界瘋狂捉怪的</a:t>
            </a:r>
            <a:r>
              <a:rPr lang="en-US" altLang="zh-TW" sz="2600" b="1" dirty="0"/>
              <a:t>Pokémon Go</a:t>
            </a:r>
            <a:r>
              <a:rPr lang="zh-TW" altLang="zh-TW" sz="2600" b="1" dirty="0"/>
              <a:t>手機遊戲，透過</a:t>
            </a:r>
            <a:r>
              <a:rPr lang="en-US" altLang="zh-TW" sz="2600" b="1" dirty="0"/>
              <a:t>GPS</a:t>
            </a:r>
            <a:r>
              <a:rPr lang="zh-TW" altLang="zh-TW" sz="2600" b="1" dirty="0"/>
              <a:t>與真實世界地圖做結合，讓每個人都能在特定地點捕獲精靈寶可夢。</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39</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3" name="圖片 12"/>
          <p:cNvPicPr/>
          <p:nvPr/>
        </p:nvPicPr>
        <p:blipFill>
          <a:blip r:embed="rId2" cstate="print">
            <a:extLst>
              <a:ext uri="{28A0092B-C50C-407E-A947-70E740481C1C}">
                <a14:useLocalDpi xmlns:a14="http://schemas.microsoft.com/office/drawing/2010/main" val="0"/>
              </a:ext>
            </a:extLst>
          </a:blip>
          <a:stretch>
            <a:fillRect/>
          </a:stretch>
        </p:blipFill>
        <p:spPr>
          <a:xfrm>
            <a:off x="1768481" y="3561664"/>
            <a:ext cx="4635720" cy="2607315"/>
          </a:xfrm>
          <a:prstGeom prst="rect">
            <a:avLst/>
          </a:prstGeom>
        </p:spPr>
      </p:pic>
      <p:pic>
        <p:nvPicPr>
          <p:cNvPr id="14" name="圖片 13"/>
          <p:cNvPicPr/>
          <p:nvPr/>
        </p:nvPicPr>
        <p:blipFill>
          <a:blip r:embed="rId3" cstate="print">
            <a:extLst>
              <a:ext uri="{28A0092B-C50C-407E-A947-70E740481C1C}">
                <a14:useLocalDpi xmlns:a14="http://schemas.microsoft.com/office/drawing/2010/main" val="0"/>
              </a:ext>
            </a:extLst>
          </a:blip>
          <a:stretch>
            <a:fillRect/>
          </a:stretch>
        </p:blipFill>
        <p:spPr>
          <a:xfrm>
            <a:off x="6568225" y="2901887"/>
            <a:ext cx="2163651" cy="3561688"/>
          </a:xfrm>
          <a:prstGeom prst="rect">
            <a:avLst/>
          </a:prstGeom>
        </p:spPr>
      </p:pic>
      <p:sp>
        <p:nvSpPr>
          <p:cNvPr id="15" name="矩形 14">
            <a:hlinkClick r:id="rId4"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7"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
        <p:nvSpPr>
          <p:cNvPr id="19" name="文字方塊 18"/>
          <p:cNvSpPr txBox="1"/>
          <p:nvPr/>
        </p:nvSpPr>
        <p:spPr>
          <a:xfrm>
            <a:off x="1260000" y="6540400"/>
            <a:ext cx="4538037"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擴增實境（</a:t>
            </a:r>
            <a:r>
              <a:rPr lang="en-US" altLang="zh-TW" dirty="0"/>
              <a:t>Augmented Reality</a:t>
            </a:r>
            <a:r>
              <a:rPr lang="zh-TW" altLang="en-US" dirty="0"/>
              <a:t>，</a:t>
            </a:r>
            <a:r>
              <a:rPr lang="en-US" altLang="zh-TW" dirty="0"/>
              <a:t>AR</a:t>
            </a:r>
            <a:r>
              <a:rPr lang="zh-TW" altLang="en-US" dirty="0"/>
              <a:t>）</a:t>
            </a:r>
          </a:p>
        </p:txBody>
      </p:sp>
    </p:spTree>
    <p:extLst>
      <p:ext uri="{BB962C8B-B14F-4D97-AF65-F5344CB8AC3E}">
        <p14:creationId xmlns:p14="http://schemas.microsoft.com/office/powerpoint/2010/main" val="3212827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40</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小華為了學習「</a:t>
            </a:r>
            <a:r>
              <a:rPr lang="en-US" altLang="zh-TW" sz="2800" dirty="0"/>
              <a:t>CAD</a:t>
            </a:r>
            <a:r>
              <a:rPr lang="zh-TW" altLang="en-US" sz="2800" dirty="0"/>
              <a:t>」課程，在家裡利用網際網路與學校老師進行視訊會議直接互動並討論問題，請問這屬於哪一種型態的電腦應用？</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電子商務</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1723549"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電腦輔助設計</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遠距教學</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1210588" cy="400110"/>
            </a:xfrm>
            <a:prstGeom prst="rect">
              <a:avLst/>
            </a:prstGeom>
            <a:noFill/>
          </p:spPr>
          <p:txBody>
            <a:bodyPr wrap="none" rtlCol="0">
              <a:spAutoFit/>
            </a:bodyPr>
            <a:lstStyle/>
            <a:p>
              <a:r>
                <a:rPr lang="zh-TW" altLang="en-US" sz="2000" dirty="0">
                  <a:solidFill>
                    <a:prstClr val="white"/>
                  </a:solidFill>
                  <a:latin typeface="Arial" panose="020B0604020202020204" pitchFamily="34" charset="0"/>
                  <a:ea typeface="微軟正黑體" panose="020B0604030504040204" pitchFamily="34" charset="-120"/>
                </a:rPr>
                <a:t>虛擬實境</a:t>
              </a: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1470081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41</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透過</a:t>
            </a:r>
            <a:r>
              <a:rPr lang="en-US" altLang="zh-TW" sz="2800" dirty="0"/>
              <a:t>app </a:t>
            </a:r>
            <a:r>
              <a:rPr lang="zh-TW" altLang="en-US" sz="2800" dirty="0"/>
              <a:t>掃描書籍指定位置，就可以在書上出現立體動畫，這是屬於哪一個技術的應用？　</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54213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VR</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54213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AR</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58381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MR</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55656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CR</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3363981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0"/>
                                  </p:stCondLst>
                                  <p:childTnLst>
                                    <p:animEffect transition="out" filter="fade">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42</a:t>
            </a:fld>
            <a:endParaRPr lang="zh-TW" altLang="en-US"/>
          </a:p>
        </p:txBody>
      </p:sp>
      <p:sp>
        <p:nvSpPr>
          <p:cNvPr id="31" name="文字版面配置區 30"/>
          <p:cNvSpPr>
            <a:spLocks noGrp="1"/>
          </p:cNvSpPr>
          <p:nvPr>
            <p:ph type="body" sz="quarter" idx="13"/>
          </p:nvPr>
        </p:nvSpPr>
        <p:spPr/>
        <p:txBody>
          <a:bodyPr>
            <a:normAutofit/>
          </a:bodyPr>
          <a:lstStyle/>
          <a:p>
            <a:r>
              <a:rPr lang="zh-TW" altLang="en-US" sz="2800" dirty="0"/>
              <a:t>當使用者穿戴一個特殊顯示裝置後，就如同處在一個虛擬空間裡，這是屬於哪一個技術的應用？</a:t>
            </a:r>
            <a:endParaRPr lang="zh-TW" altLang="en-US" sz="28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54213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VR</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54213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AR</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75533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CAM</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612668"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CAI</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1670378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p:cTn id="58" dur="500" fill="hold"/>
                                        <p:tgtEl>
                                          <p:spTgt spid="62"/>
                                        </p:tgtEl>
                                        <p:attrNameLst>
                                          <p:attrName>ppt_w</p:attrName>
                                        </p:attrNameLst>
                                      </p:cBhvr>
                                      <p:tavLst>
                                        <p:tav tm="0">
                                          <p:val>
                                            <p:fltVal val="0"/>
                                          </p:val>
                                        </p:tav>
                                        <p:tav tm="100000">
                                          <p:val>
                                            <p:strVal val="#ppt_w"/>
                                          </p:val>
                                        </p:tav>
                                      </p:tavLst>
                                    </p:anim>
                                    <p:anim calcmode="lin" valueType="num">
                                      <p:cBhvr>
                                        <p:cTn id="59" dur="500" fill="hold"/>
                                        <p:tgtEl>
                                          <p:spTgt spid="62"/>
                                        </p:tgtEl>
                                        <p:attrNameLst>
                                          <p:attrName>ppt_h</p:attrName>
                                        </p:attrNameLst>
                                      </p:cBhvr>
                                      <p:tavLst>
                                        <p:tav tm="0">
                                          <p:val>
                                            <p:fltVal val="0"/>
                                          </p:val>
                                        </p:tav>
                                        <p:tav tm="100000">
                                          <p:val>
                                            <p:strVal val="#ppt_h"/>
                                          </p:val>
                                        </p:tav>
                                      </p:tavLst>
                                    </p:anim>
                                    <p:animEffect transition="in" filter="fade">
                                      <p:cBhvr>
                                        <p:cTn id="60" dur="500"/>
                                        <p:tgtEl>
                                          <p:spTgt spid="62"/>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0"/>
                                  </p:stCondLst>
                                  <p:childTnLst>
                                    <p:animEffect transition="out" filter="fade">
                                      <p:cBhvr>
                                        <p:cTn id="65" dur="500"/>
                                        <p:tgtEl>
                                          <p:spTgt spid="62"/>
                                        </p:tgtEl>
                                      </p:cBhvr>
                                    </p:animEffect>
                                    <p:set>
                                      <p:cBhvr>
                                        <p:cTn id="66" dur="1" fill="hold">
                                          <p:stCondLst>
                                            <p:cond delay="499"/>
                                          </p:stCondLst>
                                        </p:cTn>
                                        <p:tgtEl>
                                          <p:spTgt spid="62"/>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生活方面 </a:t>
            </a:r>
            <a:r>
              <a:rPr lang="en-US" altLang="zh-TW" dirty="0"/>
              <a:t>– </a:t>
            </a:r>
            <a:r>
              <a:rPr lang="zh-TW" altLang="en-US" dirty="0"/>
              <a:t>智慧型手機</a:t>
            </a:r>
          </a:p>
        </p:txBody>
      </p:sp>
      <p:sp>
        <p:nvSpPr>
          <p:cNvPr id="3" name="內容版面配置區 2"/>
          <p:cNvSpPr>
            <a:spLocks noGrp="1"/>
          </p:cNvSpPr>
          <p:nvPr>
            <p:ph idx="1"/>
          </p:nvPr>
        </p:nvSpPr>
        <p:spPr>
          <a:xfrm>
            <a:off x="1193801" y="1215340"/>
            <a:ext cx="7528858" cy="5131671"/>
          </a:xfrm>
        </p:spPr>
        <p:txBody>
          <a:bodyPr>
            <a:normAutofit/>
          </a:bodyPr>
          <a:lstStyle/>
          <a:p>
            <a:pPr>
              <a:lnSpc>
                <a:spcPts val="3600"/>
              </a:lnSpc>
              <a:spcBef>
                <a:spcPts val="1200"/>
              </a:spcBef>
            </a:pPr>
            <a:r>
              <a:rPr lang="zh-TW" altLang="en-US" sz="2600" b="1" dirty="0"/>
              <a:t>具有獨立的移動操作系統，可通過安裝應用軟件、遊戲等程序來擴充手機功能，運算能力及功能均優於傳統功能手機的一類手機。 </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43</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619" y="3215140"/>
            <a:ext cx="2587040" cy="3222251"/>
          </a:xfrm>
          <a:prstGeom prst="rect">
            <a:avLst/>
          </a:prstGeom>
        </p:spPr>
      </p:pic>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994" y="3644146"/>
            <a:ext cx="4048685" cy="2793245"/>
          </a:xfrm>
          <a:prstGeom prst="rect">
            <a:avLst/>
          </a:prstGeom>
        </p:spPr>
      </p:pic>
      <p:sp>
        <p:nvSpPr>
          <p:cNvPr id="13" name="矩形 12">
            <a:hlinkClick r:id="rId4"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7"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891636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生活方面 </a:t>
            </a:r>
            <a:r>
              <a:rPr lang="en-US" altLang="zh-TW" dirty="0"/>
              <a:t>– </a:t>
            </a:r>
            <a:r>
              <a:rPr lang="zh-TW" altLang="en-US" dirty="0"/>
              <a:t>電子書</a:t>
            </a:r>
          </a:p>
        </p:txBody>
      </p:sp>
      <p:sp>
        <p:nvSpPr>
          <p:cNvPr id="3" name="內容版面配置區 2"/>
          <p:cNvSpPr>
            <a:spLocks noGrp="1"/>
          </p:cNvSpPr>
          <p:nvPr>
            <p:ph idx="1"/>
          </p:nvPr>
        </p:nvSpPr>
        <p:spPr>
          <a:xfrm>
            <a:off x="1253439" y="1316940"/>
            <a:ext cx="7446997" cy="5131671"/>
          </a:xfrm>
        </p:spPr>
        <p:txBody>
          <a:bodyPr>
            <a:normAutofit/>
          </a:bodyPr>
          <a:lstStyle/>
          <a:p>
            <a:pPr>
              <a:lnSpc>
                <a:spcPts val="3600"/>
              </a:lnSpc>
              <a:spcBef>
                <a:spcPts val="1200"/>
              </a:spcBef>
            </a:pPr>
            <a:r>
              <a:rPr lang="zh-TW" altLang="en-US" sz="2600" b="1" dirty="0">
                <a:solidFill>
                  <a:srgbClr val="0070C0"/>
                </a:solidFill>
              </a:rPr>
              <a:t>電子書</a:t>
            </a:r>
            <a:r>
              <a:rPr lang="zh-TW" altLang="en-US" sz="2600" b="1" dirty="0"/>
              <a:t>指的是一種傳統紙質圖書的替代品，通常內容會</a:t>
            </a:r>
            <a:r>
              <a:rPr lang="zh-TW" altLang="en-US" sz="2600" b="1" dirty="0">
                <a:solidFill>
                  <a:srgbClr val="0070C0"/>
                </a:solidFill>
              </a:rPr>
              <a:t>以電子檔的型式呈現</a:t>
            </a:r>
            <a:r>
              <a:rPr lang="zh-TW" altLang="en-US" sz="2600" b="1" dirty="0"/>
              <a:t>，並透過網路連結下載至電腦、</a:t>
            </a:r>
            <a:r>
              <a:rPr lang="en-US" altLang="zh-TW" sz="2600" b="1" dirty="0"/>
              <a:t>PDA</a:t>
            </a:r>
            <a:r>
              <a:rPr lang="zh-TW" altLang="en-US" sz="2600" b="1" dirty="0"/>
              <a:t>、手機或專用閱讀器</a:t>
            </a:r>
            <a:r>
              <a:rPr lang="en-US" altLang="zh-TW" sz="2600" b="1" dirty="0"/>
              <a:t>...</a:t>
            </a:r>
            <a:r>
              <a:rPr lang="zh-TW" altLang="en-US" sz="2600" b="1" dirty="0"/>
              <a:t>等平台中使用。</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44</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a:picLocks noChangeAspect="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4633889" y="3413281"/>
            <a:ext cx="4040211" cy="3416113"/>
          </a:xfrm>
          <a:prstGeom prst="rect">
            <a:avLst/>
          </a:prstGeom>
        </p:spPr>
      </p:pic>
      <p:pic>
        <p:nvPicPr>
          <p:cNvPr id="13" name="圖片 12"/>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3438" y="4438523"/>
            <a:ext cx="3633470" cy="2127885"/>
          </a:xfrm>
          <a:prstGeom prst="rect">
            <a:avLst/>
          </a:prstGeom>
        </p:spPr>
      </p:pic>
      <p:sp>
        <p:nvSpPr>
          <p:cNvPr id="14" name="矩形 13">
            <a:hlinkClick r:id="rId4"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6"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7" name="矩形 16">
            <a:hlinkClick r:id="rId7"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505964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生活方面 </a:t>
            </a:r>
            <a:r>
              <a:rPr lang="en-US" altLang="zh-TW" dirty="0"/>
              <a:t>– VOD</a:t>
            </a:r>
            <a:r>
              <a:rPr lang="zh-TW" altLang="en-US" dirty="0"/>
              <a:t>隨選視訊</a:t>
            </a:r>
          </a:p>
        </p:txBody>
      </p:sp>
      <p:sp>
        <p:nvSpPr>
          <p:cNvPr id="3" name="內容版面配置區 2"/>
          <p:cNvSpPr>
            <a:spLocks noGrp="1"/>
          </p:cNvSpPr>
          <p:nvPr>
            <p:ph idx="1"/>
          </p:nvPr>
        </p:nvSpPr>
        <p:spPr>
          <a:xfrm>
            <a:off x="1244601" y="1316940"/>
            <a:ext cx="7403185" cy="5131671"/>
          </a:xfrm>
        </p:spPr>
        <p:txBody>
          <a:bodyPr>
            <a:normAutofit/>
          </a:bodyPr>
          <a:lstStyle/>
          <a:p>
            <a:pPr>
              <a:lnSpc>
                <a:spcPts val="3600"/>
              </a:lnSpc>
              <a:spcBef>
                <a:spcPts val="1200"/>
              </a:spcBef>
            </a:pPr>
            <a:r>
              <a:rPr lang="zh-TW" altLang="zh-TW" sz="2600" b="1" dirty="0"/>
              <a:t>因為網路的便捷，</a:t>
            </a:r>
            <a:r>
              <a:rPr lang="en-US" altLang="zh-TW" sz="2600" b="1" dirty="0"/>
              <a:t>VOD</a:t>
            </a:r>
            <a:r>
              <a:rPr lang="zh-TW" altLang="zh-TW" sz="2600" b="1" dirty="0"/>
              <a:t>隨選視訊不再受限於電視機，用戶使用手機或平板專用的</a:t>
            </a:r>
            <a:r>
              <a:rPr lang="en-US" altLang="zh-TW" sz="2600" b="1" dirty="0"/>
              <a:t>App</a:t>
            </a:r>
            <a:r>
              <a:rPr lang="zh-TW" altLang="zh-TW" sz="2600" b="1" dirty="0"/>
              <a:t>登入伺服器後，也能直接觀賞節目。</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45</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1" name="圖片 10"/>
          <p:cNvPicPr/>
          <p:nvPr/>
        </p:nvPicPr>
        <p:blipFill>
          <a:blip r:embed="rId2">
            <a:extLst>
              <a:ext uri="{28A0092B-C50C-407E-A947-70E740481C1C}">
                <a14:useLocalDpi xmlns:a14="http://schemas.microsoft.com/office/drawing/2010/main" val="0"/>
              </a:ext>
            </a:extLst>
          </a:blip>
          <a:stretch>
            <a:fillRect/>
          </a:stretch>
        </p:blipFill>
        <p:spPr>
          <a:xfrm>
            <a:off x="1639691" y="3167779"/>
            <a:ext cx="7008095" cy="3359992"/>
          </a:xfrm>
          <a:prstGeom prst="rect">
            <a:avLst/>
          </a:prstGeom>
        </p:spPr>
      </p:pic>
      <p:sp>
        <p:nvSpPr>
          <p:cNvPr id="12" name="矩形 11">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065136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生活方面 </a:t>
            </a:r>
            <a:r>
              <a:rPr lang="en-US" altLang="zh-TW" dirty="0"/>
              <a:t>– </a:t>
            </a:r>
            <a:r>
              <a:rPr lang="zh-TW" altLang="en-US" dirty="0"/>
              <a:t>智慧卡</a:t>
            </a:r>
          </a:p>
        </p:txBody>
      </p:sp>
      <p:sp>
        <p:nvSpPr>
          <p:cNvPr id="3" name="內容版面配置區 2"/>
          <p:cNvSpPr>
            <a:spLocks noGrp="1"/>
          </p:cNvSpPr>
          <p:nvPr>
            <p:ph idx="1"/>
          </p:nvPr>
        </p:nvSpPr>
        <p:spPr>
          <a:xfrm>
            <a:off x="1181101" y="1316940"/>
            <a:ext cx="7531099" cy="5131671"/>
          </a:xfrm>
        </p:spPr>
        <p:txBody>
          <a:bodyPr>
            <a:normAutofit/>
          </a:bodyPr>
          <a:lstStyle/>
          <a:p>
            <a:pPr>
              <a:lnSpc>
                <a:spcPts val="3600"/>
              </a:lnSpc>
              <a:spcBef>
                <a:spcPts val="1200"/>
              </a:spcBef>
            </a:pPr>
            <a:r>
              <a:rPr lang="zh-TW" altLang="en-US" sz="2600" b="1" dirty="0"/>
              <a:t>智慧卡</a:t>
            </a:r>
            <a:r>
              <a:rPr lang="en-US" altLang="zh-TW" sz="2600" b="1" dirty="0"/>
              <a:t>(smart card)</a:t>
            </a:r>
            <a:r>
              <a:rPr lang="zh-TW" altLang="en-US" sz="2600" b="1" dirty="0"/>
              <a:t>比傳統磁條卡多了一片</a:t>
            </a:r>
            <a:r>
              <a:rPr lang="en-US" altLang="zh-TW" sz="2600" b="1" dirty="0"/>
              <a:t>IC </a:t>
            </a:r>
            <a:r>
              <a:rPr lang="zh-TW" altLang="en-US" sz="2600" b="1" dirty="0"/>
              <a:t>晶片</a:t>
            </a:r>
            <a:r>
              <a:rPr lang="en-US" altLang="zh-TW" sz="2600" b="1" dirty="0"/>
              <a:t>(</a:t>
            </a:r>
            <a:r>
              <a:rPr lang="zh-TW" altLang="en-US" sz="2600" b="1" dirty="0"/>
              <a:t>有些會隱藏在卡片內層，如悠遊卡</a:t>
            </a:r>
            <a:r>
              <a:rPr lang="en-US" altLang="zh-TW" sz="2600" b="1" dirty="0"/>
              <a:t>)</a:t>
            </a:r>
            <a:r>
              <a:rPr lang="zh-TW" altLang="en-US" sz="2600" b="1" dirty="0"/>
              <a:t>，因此也稱為</a:t>
            </a:r>
            <a:r>
              <a:rPr lang="en-US" altLang="zh-TW" sz="2600" b="1" dirty="0"/>
              <a:t>IC</a:t>
            </a:r>
            <a:r>
              <a:rPr lang="zh-TW" altLang="en-US" sz="2600" b="1" dirty="0"/>
              <a:t>卡或晶片卡。</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46</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pSp>
        <p:nvGrpSpPr>
          <p:cNvPr id="11" name="群組 10"/>
          <p:cNvGrpSpPr/>
          <p:nvPr/>
        </p:nvGrpSpPr>
        <p:grpSpPr>
          <a:xfrm>
            <a:off x="1640541" y="3047444"/>
            <a:ext cx="2783205" cy="2259965"/>
            <a:chOff x="0" y="0"/>
            <a:chExt cx="2783731" cy="2259965"/>
          </a:xfrm>
        </p:grpSpPr>
        <p:pic>
          <p:nvPicPr>
            <p:cNvPr id="12" name="圖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49170" cy="2259965"/>
            </a:xfrm>
            <a:prstGeom prst="rect">
              <a:avLst/>
            </a:prstGeom>
          </p:spPr>
        </p:pic>
        <p:pic>
          <p:nvPicPr>
            <p:cNvPr id="13" name="圖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46" y="707366"/>
              <a:ext cx="1886585" cy="1207135"/>
            </a:xfrm>
            <a:prstGeom prst="rect">
              <a:avLst/>
            </a:prstGeom>
          </p:spPr>
        </p:pic>
      </p:grpSp>
      <p:pic>
        <p:nvPicPr>
          <p:cNvPr id="14" name="圖片 13"/>
          <p:cNvPicPr/>
          <p:nvPr/>
        </p:nvPicPr>
        <p:blipFill>
          <a:blip r:embed="rId4">
            <a:extLst>
              <a:ext uri="{28A0092B-C50C-407E-A947-70E740481C1C}">
                <a14:useLocalDpi xmlns:a14="http://schemas.microsoft.com/office/drawing/2010/main" val="0"/>
              </a:ext>
            </a:extLst>
          </a:blip>
          <a:stretch>
            <a:fillRect/>
          </a:stretch>
        </p:blipFill>
        <p:spPr>
          <a:xfrm>
            <a:off x="4786262" y="3028776"/>
            <a:ext cx="4134061" cy="3246550"/>
          </a:xfrm>
          <a:prstGeom prst="rect">
            <a:avLst/>
          </a:prstGeom>
        </p:spPr>
      </p:pic>
      <p:sp>
        <p:nvSpPr>
          <p:cNvPr id="15" name="矩形 14">
            <a:hlinkClick r:id="rId5"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6"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7"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8"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934551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生活方面 </a:t>
            </a:r>
            <a:r>
              <a:rPr lang="en-US" altLang="zh-TW" dirty="0"/>
              <a:t>– </a:t>
            </a:r>
            <a:r>
              <a:rPr lang="zh-TW" altLang="en-US" dirty="0"/>
              <a:t>智慧卡</a:t>
            </a:r>
          </a:p>
        </p:txBody>
      </p:sp>
      <p:sp>
        <p:nvSpPr>
          <p:cNvPr id="3" name="內容版面配置區 2"/>
          <p:cNvSpPr>
            <a:spLocks noGrp="1"/>
          </p:cNvSpPr>
          <p:nvPr>
            <p:ph idx="1"/>
          </p:nvPr>
        </p:nvSpPr>
        <p:spPr>
          <a:xfrm>
            <a:off x="1282701" y="1316940"/>
            <a:ext cx="7386400" cy="5131671"/>
          </a:xfrm>
        </p:spPr>
        <p:txBody>
          <a:bodyPr>
            <a:normAutofit/>
          </a:bodyPr>
          <a:lstStyle/>
          <a:p>
            <a:pPr>
              <a:lnSpc>
                <a:spcPts val="3600"/>
              </a:lnSpc>
              <a:spcBef>
                <a:spcPts val="1200"/>
              </a:spcBef>
            </a:pPr>
            <a:r>
              <a:rPr lang="zh-TW" altLang="zh-TW" sz="2600" b="1" dirty="0">
                <a:solidFill>
                  <a:srgbClr val="0070C0"/>
                </a:solidFill>
              </a:rPr>
              <a:t>非接觸式</a:t>
            </a:r>
            <a:r>
              <a:rPr lang="en-US" altLang="zh-TW" sz="2600" b="1" dirty="0">
                <a:solidFill>
                  <a:srgbClr val="0070C0"/>
                </a:solidFill>
              </a:rPr>
              <a:t>IC</a:t>
            </a:r>
            <a:r>
              <a:rPr lang="zh-TW" altLang="zh-TW" sz="2600" b="1" dirty="0">
                <a:solidFill>
                  <a:srgbClr val="0070C0"/>
                </a:solidFill>
              </a:rPr>
              <a:t>卡</a:t>
            </a:r>
            <a:r>
              <a:rPr lang="zh-TW" altLang="zh-TW" sz="2600" b="1" dirty="0"/>
              <a:t>則搭配</a:t>
            </a:r>
            <a:r>
              <a:rPr lang="zh-TW" altLang="zh-TW" sz="2600" b="1" dirty="0">
                <a:solidFill>
                  <a:srgbClr val="0070C0"/>
                </a:solidFill>
              </a:rPr>
              <a:t>無線射頻辨識</a:t>
            </a:r>
            <a:r>
              <a:rPr lang="en-US" altLang="zh-TW" sz="2600" b="1" dirty="0"/>
              <a:t>(radio-frequency identification</a:t>
            </a:r>
            <a:r>
              <a:rPr lang="zh-TW" altLang="zh-TW" sz="2600" b="1" dirty="0"/>
              <a:t>，</a:t>
            </a:r>
            <a:r>
              <a:rPr lang="en-US" altLang="zh-TW" sz="2600" b="1" dirty="0">
                <a:solidFill>
                  <a:srgbClr val="0070C0"/>
                </a:solidFill>
              </a:rPr>
              <a:t>RFID</a:t>
            </a:r>
            <a:r>
              <a:rPr lang="en-US" altLang="zh-TW" sz="2600" b="1" dirty="0"/>
              <a:t>)</a:t>
            </a:r>
            <a:r>
              <a:rPr lang="zh-TW" altLang="zh-TW" sz="2600" b="1" dirty="0"/>
              <a:t>技術，使卡片中的資料可透過非接觸式的方式讀寫。在公車上使用的</a:t>
            </a:r>
            <a:r>
              <a:rPr lang="zh-TW" altLang="zh-TW" sz="2600" b="1" dirty="0">
                <a:solidFill>
                  <a:srgbClr val="0070C0"/>
                </a:solidFill>
              </a:rPr>
              <a:t>悠遊卡</a:t>
            </a:r>
            <a:r>
              <a:rPr lang="zh-TW" altLang="zh-TW" sz="2600" b="1" dirty="0"/>
              <a:t>即為此智慧卡。</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47</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5" name="圖片 14"/>
          <p:cNvPicPr/>
          <p:nvPr/>
        </p:nvPicPr>
        <p:blipFill>
          <a:blip r:embed="rId2" cstate="print">
            <a:extLst>
              <a:ext uri="{28A0092B-C50C-407E-A947-70E740481C1C}">
                <a14:useLocalDpi xmlns:a14="http://schemas.microsoft.com/office/drawing/2010/main" val="0"/>
              </a:ext>
            </a:extLst>
          </a:blip>
          <a:stretch>
            <a:fillRect/>
          </a:stretch>
        </p:blipFill>
        <p:spPr>
          <a:xfrm>
            <a:off x="5576552" y="3256583"/>
            <a:ext cx="3092549" cy="3284043"/>
          </a:xfrm>
          <a:prstGeom prst="rect">
            <a:avLst/>
          </a:prstGeom>
        </p:spPr>
      </p:pic>
      <p:sp>
        <p:nvSpPr>
          <p:cNvPr id="11" name="矩形 10">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3" name="矩形 12">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4" name="矩形 13">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440916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生活方面 </a:t>
            </a:r>
            <a:r>
              <a:rPr lang="en-US" altLang="zh-TW" dirty="0"/>
              <a:t>– </a:t>
            </a:r>
            <a:r>
              <a:rPr lang="zh-TW" altLang="en-US" dirty="0"/>
              <a:t>衛星定位系統</a:t>
            </a:r>
          </a:p>
        </p:txBody>
      </p:sp>
      <p:sp>
        <p:nvSpPr>
          <p:cNvPr id="3" name="內容版面配置區 2"/>
          <p:cNvSpPr>
            <a:spLocks noGrp="1"/>
          </p:cNvSpPr>
          <p:nvPr>
            <p:ph idx="1"/>
          </p:nvPr>
        </p:nvSpPr>
        <p:spPr>
          <a:xfrm>
            <a:off x="1282701" y="1316940"/>
            <a:ext cx="7378699" cy="5131671"/>
          </a:xfrm>
        </p:spPr>
        <p:txBody>
          <a:bodyPr>
            <a:normAutofit/>
          </a:bodyPr>
          <a:lstStyle/>
          <a:p>
            <a:pPr>
              <a:lnSpc>
                <a:spcPts val="3600"/>
              </a:lnSpc>
              <a:spcBef>
                <a:spcPts val="1200"/>
              </a:spcBef>
            </a:pPr>
            <a:r>
              <a:rPr lang="zh-TW" altLang="en-US" sz="2600" b="1" dirty="0">
                <a:solidFill>
                  <a:srgbClr val="0070C0"/>
                </a:solidFill>
              </a:rPr>
              <a:t>全球衛星定位系統</a:t>
            </a:r>
            <a:r>
              <a:rPr lang="en-US" altLang="zh-TW" sz="2600" b="1" dirty="0"/>
              <a:t>(Global Positioning System, </a:t>
            </a:r>
            <a:r>
              <a:rPr lang="en-US" altLang="zh-TW" sz="2600" b="1" dirty="0">
                <a:solidFill>
                  <a:srgbClr val="0070C0"/>
                </a:solidFill>
              </a:rPr>
              <a:t>GPS</a:t>
            </a:r>
            <a:r>
              <a:rPr lang="en-US" altLang="zh-TW" sz="2600" b="1" dirty="0"/>
              <a:t>)</a:t>
            </a:r>
            <a:r>
              <a:rPr lang="zh-TW" altLang="en-US" sz="2600" b="1" dirty="0"/>
              <a:t>，可以為地球表面絕大部分地區提供準確的定位、測速和高精度的時間標準。 </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48</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1" name="圖片 10"/>
          <p:cNvPicPr/>
          <p:nvPr/>
        </p:nvPicPr>
        <p:blipFill>
          <a:blip r:embed="rId2">
            <a:extLst>
              <a:ext uri="{28A0092B-C50C-407E-A947-70E740481C1C}">
                <a14:useLocalDpi xmlns:a14="http://schemas.microsoft.com/office/drawing/2010/main" val="0"/>
              </a:ext>
            </a:extLst>
          </a:blip>
          <a:stretch>
            <a:fillRect/>
          </a:stretch>
        </p:blipFill>
        <p:spPr>
          <a:xfrm>
            <a:off x="4267200" y="3138019"/>
            <a:ext cx="4504518" cy="3378178"/>
          </a:xfrm>
          <a:prstGeom prst="rect">
            <a:avLst/>
          </a:prstGeom>
        </p:spPr>
      </p:pic>
      <p:sp>
        <p:nvSpPr>
          <p:cNvPr id="12" name="矩形 11">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146528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電腦的發展史</a:t>
            </a:r>
          </a:p>
        </p:txBody>
      </p:sp>
      <p:sp>
        <p:nvSpPr>
          <p:cNvPr id="4" name="內容版面配置區 3"/>
          <p:cNvSpPr>
            <a:spLocks noGrp="1"/>
          </p:cNvSpPr>
          <p:nvPr>
            <p:ph idx="1"/>
          </p:nvPr>
        </p:nvSpPr>
        <p:spPr>
          <a:xfrm>
            <a:off x="1119840" y="1215340"/>
            <a:ext cx="7560000" cy="5040000"/>
          </a:xfrm>
        </p:spPr>
        <p:txBody>
          <a:bodyPr>
            <a:normAutofit/>
          </a:bodyPr>
          <a:lstStyle/>
          <a:p>
            <a:pPr>
              <a:lnSpc>
                <a:spcPts val="3600"/>
              </a:lnSpc>
              <a:spcBef>
                <a:spcPts val="1200"/>
              </a:spcBef>
            </a:pPr>
            <a:r>
              <a:rPr lang="zh-TW" altLang="en-US" sz="2600" b="1" dirty="0"/>
              <a:t>統計學家</a:t>
            </a:r>
            <a:r>
              <a:rPr lang="zh-TW" altLang="en-US" sz="2600" b="1" dirty="0">
                <a:solidFill>
                  <a:srgbClr val="0070C0"/>
                </a:solidFill>
              </a:rPr>
              <a:t>何樂禮</a:t>
            </a:r>
            <a:r>
              <a:rPr lang="en-US" altLang="zh-TW" sz="2600" b="1" dirty="0"/>
              <a:t>(Hollerith)</a:t>
            </a:r>
            <a:r>
              <a:rPr lang="zh-TW" altLang="en-US" sz="2600" b="1" dirty="0"/>
              <a:t>，基於打孔卡技術，發明了打孔卡片製表機。他也是製表機器公司的創辦者，該公司是</a:t>
            </a:r>
            <a:r>
              <a:rPr lang="en-US" altLang="zh-TW" sz="2600" b="1" dirty="0"/>
              <a:t>IBM</a:t>
            </a:r>
            <a:r>
              <a:rPr lang="zh-TW" altLang="en-US" sz="2600" b="1" dirty="0"/>
              <a:t>的前身之一。</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4</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a:picLocks noChangeAspect="1"/>
          </p:cNvPicPr>
          <p:nvPr/>
        </p:nvPicPr>
        <p:blipFill rotWithShape="1">
          <a:blip r:embed="rId3" cstate="print">
            <a:clrChange>
              <a:clrFrom>
                <a:srgbClr val="FFFCFB"/>
              </a:clrFrom>
              <a:clrTo>
                <a:srgbClr val="FFFCFB">
                  <a:alpha val="0"/>
                </a:srgbClr>
              </a:clrTo>
            </a:clrChange>
            <a:extLst>
              <a:ext uri="{28A0092B-C50C-407E-A947-70E740481C1C}">
                <a14:useLocalDpi xmlns:a14="http://schemas.microsoft.com/office/drawing/2010/main"/>
              </a:ext>
            </a:extLst>
          </a:blip>
          <a:srcRect/>
          <a:stretch/>
        </p:blipFill>
        <p:spPr>
          <a:xfrm>
            <a:off x="5440778" y="2901014"/>
            <a:ext cx="3608684" cy="2784323"/>
          </a:xfrm>
          <a:prstGeom prst="rect">
            <a:avLst/>
          </a:prstGeom>
        </p:spPr>
      </p:pic>
      <p:sp>
        <p:nvSpPr>
          <p:cNvPr id="16" name="平行四邊形 15"/>
          <p:cNvSpPr/>
          <p:nvPr/>
        </p:nvSpPr>
        <p:spPr>
          <a:xfrm>
            <a:off x="5990848" y="5674538"/>
            <a:ext cx="2800318"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打孔卡片製表機</a:t>
            </a:r>
          </a:p>
        </p:txBody>
      </p:sp>
      <p:pic>
        <p:nvPicPr>
          <p:cNvPr id="3" name="圖片 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80182" y="3611178"/>
            <a:ext cx="1681568" cy="2168323"/>
          </a:xfrm>
          <a:prstGeom prst="roundRect">
            <a:avLst>
              <a:gd name="adj" fmla="val 6056"/>
            </a:avLst>
          </a:prstGeom>
        </p:spPr>
      </p:pic>
      <p:sp>
        <p:nvSpPr>
          <p:cNvPr id="15" name="平行四邊形 14"/>
          <p:cNvSpPr/>
          <p:nvPr/>
        </p:nvSpPr>
        <p:spPr>
          <a:xfrm>
            <a:off x="1607029" y="5685337"/>
            <a:ext cx="1323591"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何樂禮</a:t>
            </a:r>
          </a:p>
        </p:txBody>
      </p:sp>
      <p:pic>
        <p:nvPicPr>
          <p:cNvPr id="7" name="圖片 6"/>
          <p:cNvPicPr>
            <a:picLocks noChangeAspect="1"/>
          </p:cNvPicPr>
          <p:nvPr/>
        </p:nvPicPr>
        <p:blipFill>
          <a:blip r:embed="rId5">
            <a:clrChange>
              <a:clrFrom>
                <a:srgbClr val="F3F0DF"/>
              </a:clrFrom>
              <a:clrTo>
                <a:srgbClr val="F3F0DF">
                  <a:alpha val="0"/>
                </a:srgbClr>
              </a:clrTo>
            </a:clrChange>
            <a:extLst>
              <a:ext uri="{28A0092B-C50C-407E-A947-70E740481C1C}">
                <a14:useLocalDpi xmlns:a14="http://schemas.microsoft.com/office/drawing/2010/main"/>
              </a:ext>
            </a:extLst>
          </a:blip>
          <a:stretch>
            <a:fillRect/>
          </a:stretch>
        </p:blipFill>
        <p:spPr>
          <a:xfrm>
            <a:off x="3245371" y="4668599"/>
            <a:ext cx="2222301" cy="1016739"/>
          </a:xfrm>
          <a:prstGeom prst="rect">
            <a:avLst/>
          </a:prstGeom>
        </p:spPr>
      </p:pic>
      <p:sp>
        <p:nvSpPr>
          <p:cNvPr id="17" name="平行四邊形 16"/>
          <p:cNvSpPr/>
          <p:nvPr/>
        </p:nvSpPr>
        <p:spPr>
          <a:xfrm>
            <a:off x="3566805" y="5700700"/>
            <a:ext cx="1675278"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打孔卡片</a:t>
            </a:r>
          </a:p>
        </p:txBody>
      </p:sp>
      <p:sp>
        <p:nvSpPr>
          <p:cNvPr id="19" name="文字方塊 18"/>
          <p:cNvSpPr txBox="1"/>
          <p:nvPr/>
        </p:nvSpPr>
        <p:spPr>
          <a:xfrm>
            <a:off x="1260000" y="6540400"/>
            <a:ext cx="2031325"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何樂禮與打孔卡片</a:t>
            </a:r>
          </a:p>
        </p:txBody>
      </p:sp>
      <p:sp>
        <p:nvSpPr>
          <p:cNvPr id="20" name="矩形 19">
            <a:hlinkClick r:id="rId6"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7"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8"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6" name="矩形 25">
            <a:hlinkClick r:id="rId9"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076047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3900" y="26895"/>
            <a:ext cx="8420100" cy="936000"/>
          </a:xfrm>
        </p:spPr>
        <p:txBody>
          <a:bodyPr/>
          <a:lstStyle/>
          <a:p>
            <a:r>
              <a:rPr lang="zh-TW" altLang="en-US" dirty="0"/>
              <a:t>生活方面 </a:t>
            </a:r>
            <a:r>
              <a:rPr lang="en-US" altLang="zh-TW" dirty="0"/>
              <a:t>– </a:t>
            </a:r>
            <a:r>
              <a:rPr lang="zh-TW" altLang="en-US" dirty="0"/>
              <a:t>電子地圖</a:t>
            </a:r>
          </a:p>
        </p:txBody>
      </p:sp>
      <p:sp>
        <p:nvSpPr>
          <p:cNvPr id="3" name="內容版面配置區 2"/>
          <p:cNvSpPr>
            <a:spLocks noGrp="1"/>
          </p:cNvSpPr>
          <p:nvPr>
            <p:ph idx="1"/>
          </p:nvPr>
        </p:nvSpPr>
        <p:spPr>
          <a:xfrm>
            <a:off x="1265717" y="1355040"/>
            <a:ext cx="7459183" cy="5131671"/>
          </a:xfrm>
        </p:spPr>
        <p:txBody>
          <a:bodyPr>
            <a:normAutofit/>
          </a:bodyPr>
          <a:lstStyle/>
          <a:p>
            <a:pPr>
              <a:lnSpc>
                <a:spcPts val="3600"/>
              </a:lnSpc>
              <a:spcBef>
                <a:spcPts val="1200"/>
              </a:spcBef>
            </a:pPr>
            <a:r>
              <a:rPr lang="zh-TW" altLang="en-US" sz="2600" b="1" dirty="0"/>
              <a:t>電子地圖除了能夠提供傳統地圖的功能外，更可以提供地址搜索、周邊商家搜索、行車路線規劃、公車路線、衛星圖片、街景實況</a:t>
            </a:r>
            <a:r>
              <a:rPr lang="en-US" altLang="zh-TW" sz="2600" b="1" dirty="0"/>
              <a:t>…</a:t>
            </a:r>
            <a:r>
              <a:rPr lang="zh-TW" altLang="en-US" sz="2600" b="1" dirty="0"/>
              <a:t>等。</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49</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1" name="圖片 10"/>
          <p:cNvPicPr/>
          <p:nvPr/>
        </p:nvPicPr>
        <p:blipFill>
          <a:blip r:embed="rId2">
            <a:extLst>
              <a:ext uri="{28A0092B-C50C-407E-A947-70E740481C1C}">
                <a14:useLocalDpi xmlns:a14="http://schemas.microsoft.com/office/drawing/2010/main" val="0"/>
              </a:ext>
            </a:extLst>
          </a:blip>
          <a:stretch>
            <a:fillRect/>
          </a:stretch>
        </p:blipFill>
        <p:spPr>
          <a:xfrm>
            <a:off x="2120650" y="3238499"/>
            <a:ext cx="6392286" cy="3239240"/>
          </a:xfrm>
          <a:prstGeom prst="rect">
            <a:avLst/>
          </a:prstGeom>
        </p:spPr>
      </p:pic>
      <p:sp>
        <p:nvSpPr>
          <p:cNvPr id="12" name="矩形 11">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653474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生活方面 </a:t>
            </a:r>
            <a:r>
              <a:rPr lang="en-US" altLang="zh-TW" dirty="0"/>
              <a:t>– </a:t>
            </a:r>
            <a:r>
              <a:rPr lang="zh-TW" altLang="en-US" dirty="0"/>
              <a:t>社群網路服務</a:t>
            </a:r>
          </a:p>
        </p:txBody>
      </p:sp>
      <p:sp>
        <p:nvSpPr>
          <p:cNvPr id="3" name="內容版面配置區 2"/>
          <p:cNvSpPr>
            <a:spLocks noGrp="1"/>
          </p:cNvSpPr>
          <p:nvPr>
            <p:ph idx="1"/>
          </p:nvPr>
        </p:nvSpPr>
        <p:spPr>
          <a:xfrm>
            <a:off x="1259541" y="1342340"/>
            <a:ext cx="7490759" cy="5131671"/>
          </a:xfrm>
        </p:spPr>
        <p:txBody>
          <a:bodyPr>
            <a:normAutofit/>
          </a:bodyPr>
          <a:lstStyle/>
          <a:p>
            <a:pPr>
              <a:lnSpc>
                <a:spcPts val="3600"/>
              </a:lnSpc>
              <a:spcBef>
                <a:spcPts val="1200"/>
              </a:spcBef>
            </a:pPr>
            <a:r>
              <a:rPr lang="zh-TW" altLang="en-US" sz="2600" b="1" dirty="0">
                <a:solidFill>
                  <a:srgbClr val="0070C0"/>
                </a:solidFill>
              </a:rPr>
              <a:t>社群網路服務</a:t>
            </a:r>
            <a:r>
              <a:rPr lang="zh-TW" altLang="en-US" sz="2600" b="1" dirty="0"/>
              <a:t>（亦稱</a:t>
            </a:r>
            <a:r>
              <a:rPr lang="zh-TW" altLang="en-US" sz="2600" b="1" dirty="0">
                <a:solidFill>
                  <a:srgbClr val="0070C0"/>
                </a:solidFill>
              </a:rPr>
              <a:t>社群網站</a:t>
            </a:r>
            <a:r>
              <a:rPr lang="zh-TW" altLang="en-US" sz="2600" b="1" dirty="0"/>
              <a:t>），主要作用是為一群擁有相同興趣與活動的人建立線上社群。這類服務往往是基於網際網路，為用戶提供各種聯繫、交流的互動通路，如電子信件、即時通訊服務等。</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50</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rotWithShape="1">
          <a:blip r:embed="rId2" cstate="print">
            <a:extLst>
              <a:ext uri="{28A0092B-C50C-407E-A947-70E740481C1C}">
                <a14:useLocalDpi xmlns:a14="http://schemas.microsoft.com/office/drawing/2010/main" val="0"/>
              </a:ext>
            </a:extLst>
          </a:blip>
          <a:srcRect t="22293" b="23282"/>
          <a:stretch/>
        </p:blipFill>
        <p:spPr>
          <a:xfrm>
            <a:off x="1520767" y="4188149"/>
            <a:ext cx="2608730" cy="946544"/>
          </a:xfrm>
          <a:prstGeom prst="rect">
            <a:avLst/>
          </a:prstGeom>
        </p:spPr>
      </p:pic>
      <p:pic>
        <p:nvPicPr>
          <p:cNvPr id="6" name="圖片 5"/>
          <p:cNvPicPr>
            <a:picLocks noChangeAspect="1"/>
          </p:cNvPicPr>
          <p:nvPr/>
        </p:nvPicPr>
        <p:blipFill rotWithShape="1">
          <a:blip r:embed="rId3" cstate="print">
            <a:extLst>
              <a:ext uri="{28A0092B-C50C-407E-A947-70E740481C1C}">
                <a14:useLocalDpi xmlns:a14="http://schemas.microsoft.com/office/drawing/2010/main" val="0"/>
              </a:ext>
            </a:extLst>
          </a:blip>
          <a:srcRect l="11555" t="23196" r="11555" b="23196"/>
          <a:stretch/>
        </p:blipFill>
        <p:spPr>
          <a:xfrm>
            <a:off x="4249271" y="4121326"/>
            <a:ext cx="2366682" cy="1026746"/>
          </a:xfrm>
          <a:prstGeom prst="rect">
            <a:avLst/>
          </a:prstGeom>
        </p:spPr>
      </p:pic>
      <p:pic>
        <p:nvPicPr>
          <p:cNvPr id="7" name="圖片 6"/>
          <p:cNvPicPr>
            <a:picLocks noChangeAspect="1"/>
          </p:cNvPicPr>
          <p:nvPr/>
        </p:nvPicPr>
        <p:blipFill rotWithShape="1">
          <a:blip r:embed="rId4">
            <a:extLst>
              <a:ext uri="{28A0092B-C50C-407E-A947-70E740481C1C}">
                <a14:useLocalDpi xmlns:a14="http://schemas.microsoft.com/office/drawing/2010/main" val="0"/>
              </a:ext>
            </a:extLst>
          </a:blip>
          <a:srcRect l="4823" t="20408" r="4823" b="20408"/>
          <a:stretch/>
        </p:blipFill>
        <p:spPr>
          <a:xfrm>
            <a:off x="2112438" y="5274294"/>
            <a:ext cx="2634373" cy="844216"/>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8025" y="3927114"/>
            <a:ext cx="1681025" cy="1681025"/>
          </a:xfrm>
          <a:prstGeom prst="rect">
            <a:avLst/>
          </a:prstGeom>
        </p:spPr>
      </p:pic>
      <p:pic>
        <p:nvPicPr>
          <p:cNvPr id="10" name="圖片 9"/>
          <p:cNvPicPr>
            <a:picLocks noChangeAspect="1"/>
          </p:cNvPicPr>
          <p:nvPr/>
        </p:nvPicPr>
        <p:blipFill rotWithShape="1">
          <a:blip r:embed="rId6">
            <a:extLst>
              <a:ext uri="{28A0092B-C50C-407E-A947-70E740481C1C}">
                <a14:useLocalDpi xmlns:a14="http://schemas.microsoft.com/office/drawing/2010/main" val="0"/>
              </a:ext>
            </a:extLst>
          </a:blip>
          <a:srcRect t="22220" b="22220"/>
          <a:stretch/>
        </p:blipFill>
        <p:spPr>
          <a:xfrm>
            <a:off x="5059481" y="5317203"/>
            <a:ext cx="2556061" cy="880488"/>
          </a:xfrm>
          <a:prstGeom prst="rect">
            <a:avLst/>
          </a:prstGeom>
        </p:spPr>
      </p:pic>
      <p:sp>
        <p:nvSpPr>
          <p:cNvPr id="15" name="矩形 14">
            <a:hlinkClick r:id="rId7"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8"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9"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10"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657124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消費方面 </a:t>
            </a:r>
            <a:r>
              <a:rPr lang="en-US" altLang="zh-TW" dirty="0"/>
              <a:t>– </a:t>
            </a:r>
            <a:r>
              <a:rPr lang="zh-TW" altLang="en-US" dirty="0"/>
              <a:t>網路購物</a:t>
            </a:r>
          </a:p>
        </p:txBody>
      </p:sp>
      <p:sp>
        <p:nvSpPr>
          <p:cNvPr id="3" name="內容版面配置區 2"/>
          <p:cNvSpPr>
            <a:spLocks noGrp="1"/>
          </p:cNvSpPr>
          <p:nvPr>
            <p:ph idx="1"/>
          </p:nvPr>
        </p:nvSpPr>
        <p:spPr>
          <a:xfrm>
            <a:off x="1272241" y="1342340"/>
            <a:ext cx="7439959" cy="5131671"/>
          </a:xfrm>
        </p:spPr>
        <p:txBody>
          <a:bodyPr>
            <a:normAutofit/>
          </a:bodyPr>
          <a:lstStyle/>
          <a:p>
            <a:pPr>
              <a:lnSpc>
                <a:spcPts val="3600"/>
              </a:lnSpc>
              <a:spcBef>
                <a:spcPts val="1200"/>
              </a:spcBef>
            </a:pPr>
            <a:r>
              <a:rPr lang="zh-TW" altLang="en-US" sz="2600" b="1" dirty="0"/>
              <a:t>網路普及使得人們生活更加便利，許多事情不需出門也可以在家進行，例如透過各式各樣的網路商店與網路付款機制，消費者在家中就可以購買各式商品。</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51</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638" y="3411804"/>
            <a:ext cx="5298724" cy="3025587"/>
          </a:xfrm>
          <a:prstGeom prst="roundRect">
            <a:avLst>
              <a:gd name="adj" fmla="val 4794"/>
            </a:avLst>
          </a:prstGeom>
          <a:ln>
            <a:solidFill>
              <a:schemeClr val="tx1">
                <a:lumMod val="65000"/>
                <a:lumOff val="35000"/>
              </a:schemeClr>
            </a:solidFill>
          </a:ln>
        </p:spPr>
      </p:pic>
      <p:sp>
        <p:nvSpPr>
          <p:cNvPr id="12" name="矩形 11">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953665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消費方面 </a:t>
            </a:r>
            <a:r>
              <a:rPr lang="en-US" altLang="zh-TW" dirty="0"/>
              <a:t>– </a:t>
            </a:r>
            <a:r>
              <a:rPr lang="zh-TW" altLang="en-US" dirty="0"/>
              <a:t>網路</a:t>
            </a:r>
            <a:r>
              <a:rPr lang="en-US" altLang="zh-TW" dirty="0"/>
              <a:t>ATM</a:t>
            </a:r>
            <a:endParaRPr lang="zh-TW" altLang="en-US" dirty="0"/>
          </a:p>
        </p:txBody>
      </p:sp>
      <p:sp>
        <p:nvSpPr>
          <p:cNvPr id="3" name="內容版面配置區 2"/>
          <p:cNvSpPr>
            <a:spLocks noGrp="1"/>
          </p:cNvSpPr>
          <p:nvPr>
            <p:ph idx="1"/>
          </p:nvPr>
        </p:nvSpPr>
        <p:spPr>
          <a:xfrm>
            <a:off x="1246841" y="1316940"/>
            <a:ext cx="7389159" cy="5131671"/>
          </a:xfrm>
        </p:spPr>
        <p:txBody>
          <a:bodyPr>
            <a:normAutofit/>
          </a:bodyPr>
          <a:lstStyle/>
          <a:p>
            <a:pPr>
              <a:lnSpc>
                <a:spcPts val="3600"/>
              </a:lnSpc>
              <a:spcBef>
                <a:spcPts val="1200"/>
              </a:spcBef>
            </a:pPr>
            <a:r>
              <a:rPr lang="zh-TW" altLang="en-US" sz="2600" b="1" dirty="0"/>
              <a:t>只要有一台可以上網的電腦，就可以使用瀏覽器或專有客戶端軟件來使用銀行提供的各種金融服務，如賬戶查詢、轉賬、網上支付等。</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52</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a:picLocks noChangeAspect="1"/>
          </p:cNvPicPr>
          <p:nvPr/>
        </p:nvPicPr>
        <p:blipFill rotWithShape="1">
          <a:blip r:embed="rId2">
            <a:extLst>
              <a:ext uri="{28A0092B-C50C-407E-A947-70E740481C1C}">
                <a14:useLocalDpi xmlns:a14="http://schemas.microsoft.com/office/drawing/2010/main" val="0"/>
              </a:ext>
            </a:extLst>
          </a:blip>
          <a:srcRect b="15533"/>
          <a:stretch/>
        </p:blipFill>
        <p:spPr>
          <a:xfrm>
            <a:off x="3194380" y="3027645"/>
            <a:ext cx="4126839" cy="3466788"/>
          </a:xfrm>
          <a:prstGeom prst="rect">
            <a:avLst/>
          </a:prstGeom>
        </p:spPr>
      </p:pic>
      <p:sp>
        <p:nvSpPr>
          <p:cNvPr id="15" name="矩形 14">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988791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3" y="26895"/>
            <a:ext cx="8433527" cy="936000"/>
          </a:xfrm>
        </p:spPr>
        <p:txBody>
          <a:bodyPr/>
          <a:lstStyle/>
          <a:p>
            <a:r>
              <a:rPr lang="zh-TW" altLang="en-US" dirty="0"/>
              <a:t>消費方面 </a:t>
            </a:r>
            <a:r>
              <a:rPr lang="en-US" altLang="zh-TW" dirty="0"/>
              <a:t>– </a:t>
            </a:r>
            <a:r>
              <a:rPr lang="zh-TW" altLang="en-US" dirty="0"/>
              <a:t>智慧卡</a:t>
            </a:r>
          </a:p>
        </p:txBody>
      </p:sp>
      <p:sp>
        <p:nvSpPr>
          <p:cNvPr id="3" name="內容版面配置區 2"/>
          <p:cNvSpPr>
            <a:spLocks noGrp="1"/>
          </p:cNvSpPr>
          <p:nvPr>
            <p:ph idx="1"/>
          </p:nvPr>
        </p:nvSpPr>
        <p:spPr>
          <a:xfrm>
            <a:off x="1323041" y="1393140"/>
            <a:ext cx="7376459" cy="5131671"/>
          </a:xfrm>
        </p:spPr>
        <p:txBody>
          <a:bodyPr>
            <a:normAutofit/>
          </a:bodyPr>
          <a:lstStyle/>
          <a:p>
            <a:pPr>
              <a:lnSpc>
                <a:spcPts val="3600"/>
              </a:lnSpc>
              <a:spcBef>
                <a:spcPts val="1200"/>
              </a:spcBef>
            </a:pPr>
            <a:r>
              <a:rPr lang="zh-TW" altLang="en-US" sz="2600" b="1" dirty="0"/>
              <a:t>非接觸式</a:t>
            </a:r>
            <a:r>
              <a:rPr lang="en-US" altLang="zh-TW" sz="2600" b="1" dirty="0"/>
              <a:t>IC</a:t>
            </a:r>
            <a:r>
              <a:rPr lang="zh-TW" altLang="en-US" sz="2600" b="1" dirty="0"/>
              <a:t>卡則搭配</a:t>
            </a:r>
            <a:r>
              <a:rPr lang="zh-TW" altLang="en-US" sz="2600" b="1" dirty="0">
                <a:solidFill>
                  <a:srgbClr val="0070C0"/>
                </a:solidFill>
              </a:rPr>
              <a:t>無線射頻辨識</a:t>
            </a:r>
            <a:r>
              <a:rPr lang="en-US" altLang="zh-TW" sz="2600" b="1" dirty="0"/>
              <a:t>(radio-frequency identification</a:t>
            </a:r>
            <a:r>
              <a:rPr lang="zh-TW" altLang="en-US" sz="2600" b="1" dirty="0"/>
              <a:t>，</a:t>
            </a:r>
            <a:r>
              <a:rPr lang="en-US" altLang="zh-TW" sz="2600" b="1" dirty="0">
                <a:solidFill>
                  <a:srgbClr val="0070C0"/>
                </a:solidFill>
              </a:rPr>
              <a:t>RFID</a:t>
            </a:r>
            <a:r>
              <a:rPr lang="en-US" altLang="zh-TW" sz="2600" b="1" dirty="0"/>
              <a:t>)</a:t>
            </a:r>
            <a:r>
              <a:rPr lang="zh-TW" altLang="en-US" sz="2600" b="1" dirty="0"/>
              <a:t>技術，使卡片中的資料可透過非接觸式的方式讀寫。</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53</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9" name="圖片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42446" y="2581834"/>
            <a:ext cx="5701553" cy="4276165"/>
          </a:xfrm>
          <a:prstGeom prst="rect">
            <a:avLst/>
          </a:prstGeom>
        </p:spPr>
      </p:pic>
      <p:sp>
        <p:nvSpPr>
          <p:cNvPr id="12" name="矩形 11">
            <a:hlinkClick r:id="rId3"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4"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6"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550357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娛樂方面 </a:t>
            </a:r>
            <a:r>
              <a:rPr lang="en-US" altLang="zh-TW" dirty="0"/>
              <a:t>– </a:t>
            </a:r>
            <a:r>
              <a:rPr lang="zh-TW" altLang="en-US" dirty="0"/>
              <a:t>線上社群遊戲</a:t>
            </a:r>
          </a:p>
        </p:txBody>
      </p:sp>
      <p:sp>
        <p:nvSpPr>
          <p:cNvPr id="3" name="內容版面配置區 2"/>
          <p:cNvSpPr>
            <a:spLocks noGrp="1"/>
          </p:cNvSpPr>
          <p:nvPr>
            <p:ph idx="1"/>
          </p:nvPr>
        </p:nvSpPr>
        <p:spPr>
          <a:xfrm>
            <a:off x="1333243" y="1342340"/>
            <a:ext cx="7290057" cy="5131671"/>
          </a:xfrm>
        </p:spPr>
        <p:txBody>
          <a:bodyPr>
            <a:normAutofit/>
          </a:bodyPr>
          <a:lstStyle/>
          <a:p>
            <a:pPr>
              <a:lnSpc>
                <a:spcPts val="3600"/>
              </a:lnSpc>
              <a:spcBef>
                <a:spcPts val="1200"/>
              </a:spcBef>
            </a:pPr>
            <a:r>
              <a:rPr lang="zh-TW" altLang="en-US" sz="2600" b="1" dirty="0"/>
              <a:t>新一代的電玩遊戲則大量引進社群觀念，特別強調玩家在遊戲間的互動與合作，這種「大家一起玩」的概念使玩遊戲不再是唯一的目的，反而成為一種交朋友的媒介與平台。</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54</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1" y="3869003"/>
            <a:ext cx="3424517" cy="2568388"/>
          </a:xfrm>
          <a:prstGeom prst="roundRect">
            <a:avLst>
              <a:gd name="adj" fmla="val 4919"/>
            </a:avLst>
          </a:prstGeom>
          <a:ln>
            <a:solidFill>
              <a:schemeClr val="tx1">
                <a:lumMod val="65000"/>
                <a:lumOff val="35000"/>
              </a:schemeClr>
            </a:solidFill>
          </a:ln>
        </p:spPr>
      </p:pic>
      <p:pic>
        <p:nvPicPr>
          <p:cNvPr id="12" name="圖片 11"/>
          <p:cNvPicPr/>
          <p:nvPr/>
        </p:nvPicPr>
        <p:blipFill>
          <a:blip r:embed="rId3" cstate="print">
            <a:extLst>
              <a:ext uri="{28A0092B-C50C-407E-A947-70E740481C1C}">
                <a14:useLocalDpi xmlns:a14="http://schemas.microsoft.com/office/drawing/2010/main" val="0"/>
              </a:ext>
            </a:extLst>
          </a:blip>
          <a:stretch>
            <a:fillRect/>
          </a:stretch>
        </p:blipFill>
        <p:spPr>
          <a:xfrm>
            <a:off x="4950503" y="3869002"/>
            <a:ext cx="4082207" cy="2299977"/>
          </a:xfrm>
          <a:prstGeom prst="rect">
            <a:avLst/>
          </a:prstGeom>
        </p:spPr>
      </p:pic>
      <p:sp>
        <p:nvSpPr>
          <p:cNvPr id="13" name="矩形 12">
            <a:hlinkClick r:id="rId4"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7"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130064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娛樂方面 </a:t>
            </a:r>
            <a:r>
              <a:rPr lang="en-US" altLang="zh-TW" dirty="0"/>
              <a:t>– </a:t>
            </a:r>
            <a:r>
              <a:rPr lang="zh-TW" altLang="en-US" dirty="0"/>
              <a:t>遊戲主機</a:t>
            </a:r>
          </a:p>
        </p:txBody>
      </p:sp>
      <p:sp>
        <p:nvSpPr>
          <p:cNvPr id="3" name="內容版面配置區 2"/>
          <p:cNvSpPr>
            <a:spLocks noGrp="1"/>
          </p:cNvSpPr>
          <p:nvPr>
            <p:ph idx="1"/>
          </p:nvPr>
        </p:nvSpPr>
        <p:spPr>
          <a:xfrm>
            <a:off x="1250578" y="1342340"/>
            <a:ext cx="7234519" cy="5131671"/>
          </a:xfrm>
        </p:spPr>
        <p:txBody>
          <a:bodyPr>
            <a:normAutofit/>
          </a:bodyPr>
          <a:lstStyle/>
          <a:p>
            <a:pPr>
              <a:lnSpc>
                <a:spcPts val="3600"/>
              </a:lnSpc>
              <a:spcBef>
                <a:spcPts val="1200"/>
              </a:spcBef>
            </a:pPr>
            <a:r>
              <a:rPr lang="zh-TW" altLang="en-US" sz="2600" b="1" dirty="0"/>
              <a:t>電子遊樂器是使用遊戲軟件進行玩樂的機器。依照進行遊戲的方式的不同，又分為電視遊戲機及便攜式遊戲機。</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55</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93776" y="2872684"/>
            <a:ext cx="5271247" cy="3726772"/>
          </a:xfrm>
          <a:prstGeom prst="rect">
            <a:avLst/>
          </a:prstGeom>
        </p:spPr>
      </p:pic>
      <p:pic>
        <p:nvPicPr>
          <p:cNvPr id="8" name="圖片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0578" y="3592979"/>
            <a:ext cx="3107281" cy="2754032"/>
          </a:xfrm>
          <a:prstGeom prst="rect">
            <a:avLst/>
          </a:prstGeom>
        </p:spPr>
      </p:pic>
      <p:sp>
        <p:nvSpPr>
          <p:cNvPr id="13" name="矩形 12">
            <a:hlinkClick r:id="rId4"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5"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5" name="矩形 14">
            <a:hlinkClick r:id="rId6"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6" name="矩形 15">
            <a:hlinkClick r:id="rId7"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11417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娛樂方面 </a:t>
            </a:r>
            <a:r>
              <a:rPr lang="en-US" altLang="zh-TW" dirty="0"/>
              <a:t>– </a:t>
            </a:r>
            <a:r>
              <a:rPr lang="zh-TW" altLang="en-US" dirty="0"/>
              <a:t>數位媒體</a:t>
            </a:r>
          </a:p>
        </p:txBody>
      </p:sp>
      <p:sp>
        <p:nvSpPr>
          <p:cNvPr id="3" name="內容版面配置區 2"/>
          <p:cNvSpPr>
            <a:spLocks noGrp="1"/>
          </p:cNvSpPr>
          <p:nvPr>
            <p:ph idx="1"/>
          </p:nvPr>
        </p:nvSpPr>
        <p:spPr>
          <a:xfrm>
            <a:off x="1310341" y="1342340"/>
            <a:ext cx="7234519" cy="5131671"/>
          </a:xfrm>
        </p:spPr>
        <p:txBody>
          <a:bodyPr>
            <a:normAutofit/>
          </a:bodyPr>
          <a:lstStyle/>
          <a:p>
            <a:pPr>
              <a:lnSpc>
                <a:spcPts val="3600"/>
              </a:lnSpc>
              <a:spcBef>
                <a:spcPts val="1200"/>
              </a:spcBef>
            </a:pPr>
            <a:r>
              <a:rPr lang="zh-TW" altLang="en-US" sz="2600" b="1" dirty="0"/>
              <a:t>數位媒體指的是已編碼 </a:t>
            </a:r>
            <a:r>
              <a:rPr lang="en-US" altLang="zh-TW" sz="2600" b="1" dirty="0"/>
              <a:t>(</a:t>
            </a:r>
            <a:r>
              <a:rPr lang="zh-TW" altLang="en-US" sz="2600" b="1" dirty="0"/>
              <a:t>數位壓縮</a:t>
            </a:r>
            <a:r>
              <a:rPr lang="en-US" altLang="zh-TW" sz="2600" b="1" dirty="0"/>
              <a:t>) </a:t>
            </a:r>
            <a:r>
              <a:rPr lang="zh-TW" altLang="en-US" sz="2600" b="1" dirty="0"/>
              <a:t>的音訊、視訊及相片內容。在數位媒體編碼後，便可以輕鬆地透過電腦操作、散佈及轉換 </a:t>
            </a:r>
            <a:r>
              <a:rPr lang="en-US" altLang="zh-TW" sz="2600" b="1" dirty="0"/>
              <a:t>(</a:t>
            </a:r>
            <a:r>
              <a:rPr lang="zh-TW" altLang="en-US" sz="2600" b="1" dirty="0"/>
              <a:t>播放</a:t>
            </a:r>
            <a:r>
              <a:rPr lang="en-US" altLang="zh-TW" sz="2600" b="1" dirty="0"/>
              <a:t>)</a:t>
            </a:r>
            <a:r>
              <a:rPr lang="zh-TW" altLang="en-US" sz="2600" b="1" dirty="0"/>
              <a:t>，並在電腦網路間進行傳輸。</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56</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541" y="3982439"/>
            <a:ext cx="2627037" cy="2274491"/>
          </a:xfrm>
          <a:prstGeom prst="rect">
            <a:avLst/>
          </a:prstGeom>
        </p:spPr>
      </p:pic>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8384" y="3847168"/>
            <a:ext cx="4182036" cy="2545031"/>
          </a:xfrm>
          <a:prstGeom prst="rect">
            <a:avLst/>
          </a:prstGeom>
        </p:spPr>
      </p:pic>
      <p:sp>
        <p:nvSpPr>
          <p:cNvPr id="14" name="矩形 13">
            <a:hlinkClick r:id="rId4" action="ppaction://hlinksldjump" highlightClick="1"/>
          </p:cNvPr>
          <p:cNvSpPr/>
          <p:nvPr/>
        </p:nvSpPr>
        <p:spPr>
          <a:xfrm>
            <a:off x="-9525"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9527" y="1595778"/>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1-2</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6"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7" name="矩形 16">
            <a:hlinkClick r:id="rId7" action="ppaction://hlinksldjump" highlightClick="1"/>
          </p:cNvPr>
          <p:cNvSpPr/>
          <p:nvPr/>
        </p:nvSpPr>
        <p:spPr>
          <a:xfrm>
            <a:off x="-9527"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758081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723900" y="26895"/>
            <a:ext cx="8420100" cy="936000"/>
          </a:xfrm>
        </p:spPr>
        <p:txBody>
          <a:bodyPr/>
          <a:lstStyle/>
          <a:p>
            <a:r>
              <a:rPr lang="zh-TW" altLang="en-US" dirty="0"/>
              <a:t>報給你知</a:t>
            </a:r>
          </a:p>
        </p:txBody>
      </p:sp>
      <p:sp>
        <p:nvSpPr>
          <p:cNvPr id="5" name="投影片編號版面配置區 4"/>
          <p:cNvSpPr>
            <a:spLocks noGrp="1"/>
          </p:cNvSpPr>
          <p:nvPr>
            <p:ph type="sldNum" sz="quarter" idx="12"/>
          </p:nvPr>
        </p:nvSpPr>
        <p:spPr/>
        <p:txBody>
          <a:bodyPr/>
          <a:lstStyle/>
          <a:p>
            <a:fld id="{C45D8186-99EE-4364-AA57-C9F4FAA33639}" type="slidenum">
              <a:rPr lang="zh-TW" altLang="en-US" smtClean="0"/>
              <a:t>57</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8" name="矩形 7">
            <a:hlinkClick r:id="rId2"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9" name="矩形 8">
            <a:hlinkClick r:id="rId3"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0" name="矩形 9">
            <a:hlinkClick r:id="rId4" action="ppaction://hlinksldjump" highlightClick="1"/>
          </p:cNvPr>
          <p:cNvSpPr/>
          <p:nvPr/>
        </p:nvSpPr>
        <p:spPr>
          <a:xfrm>
            <a:off x="-12702" y="22555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
        <p:nvSpPr>
          <p:cNvPr id="11" name="矩形 10">
            <a:hlinkClick r:id="rId5" action="ppaction://hlinksldjump" highlightClick="1"/>
          </p:cNvPr>
          <p:cNvSpPr/>
          <p:nvPr/>
        </p:nvSpPr>
        <p:spPr>
          <a:xfrm>
            <a:off x="1908176" y="1735949"/>
            <a:ext cx="1548000" cy="13043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800" dirty="0">
                <a:latin typeface="Arial" panose="020B0604020202020204" pitchFamily="34" charset="0"/>
                <a:ea typeface="微軟正黑體" panose="020B0604030504040204" pitchFamily="34" charset="-120"/>
              </a:rPr>
              <a:t>1. </a:t>
            </a:r>
            <a:r>
              <a:rPr lang="zh-TW" altLang="en-US" sz="2800" dirty="0">
                <a:latin typeface="Arial" panose="020B0604020202020204" pitchFamily="34" charset="0"/>
                <a:ea typeface="微軟正黑體" panose="020B0604030504040204" pitchFamily="34" charset="-120"/>
              </a:rPr>
              <a:t>晶圓</a:t>
            </a:r>
          </a:p>
        </p:txBody>
      </p:sp>
      <p:sp>
        <p:nvSpPr>
          <p:cNvPr id="12" name="矩形 11">
            <a:hlinkClick r:id="rId6" action="ppaction://hlinksldjump" highlightClick="1"/>
          </p:cNvPr>
          <p:cNvSpPr/>
          <p:nvPr/>
        </p:nvSpPr>
        <p:spPr>
          <a:xfrm>
            <a:off x="1908174" y="3099330"/>
            <a:ext cx="3186250" cy="13043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363538" indent="-363538"/>
            <a:r>
              <a:rPr lang="en-US" altLang="zh-TW" sz="2800" dirty="0">
                <a:latin typeface="Arial" panose="020B0604020202020204" pitchFamily="34" charset="0"/>
                <a:ea typeface="微軟正黑體" panose="020B0604030504040204" pitchFamily="34" charset="-120"/>
              </a:rPr>
              <a:t>4. </a:t>
            </a:r>
            <a:r>
              <a:rPr lang="zh-TW" altLang="en-US" sz="2800" dirty="0">
                <a:latin typeface="Arial" panose="020B0604020202020204" pitchFamily="34" charset="0"/>
                <a:ea typeface="微軟正黑體" panose="020B0604030504040204" pitchFamily="34" charset="-120"/>
              </a:rPr>
              <a:t>台灣的第一台</a:t>
            </a:r>
            <a:br>
              <a:rPr lang="en-US" altLang="zh-TW" sz="2800" dirty="0">
                <a:latin typeface="Arial" panose="020B0604020202020204" pitchFamily="34" charset="0"/>
                <a:ea typeface="微軟正黑體" panose="020B0604030504040204" pitchFamily="34" charset="-120"/>
              </a:rPr>
            </a:br>
            <a:r>
              <a:rPr lang="en-US" altLang="zh-TW" sz="2800" dirty="0">
                <a:latin typeface="Arial" panose="020B0604020202020204" pitchFamily="34" charset="0"/>
                <a:ea typeface="微軟正黑體" panose="020B0604030504040204" pitchFamily="34" charset="-120"/>
              </a:rPr>
              <a:t>IBM </a:t>
            </a:r>
            <a:r>
              <a:rPr lang="zh-TW" altLang="en-US" sz="2800" dirty="0">
                <a:latin typeface="Arial" panose="020B0604020202020204" pitchFamily="34" charset="0"/>
                <a:ea typeface="微軟正黑體" panose="020B0604030504040204" pitchFamily="34" charset="-120"/>
              </a:rPr>
              <a:t>大型主機</a:t>
            </a:r>
          </a:p>
        </p:txBody>
      </p:sp>
      <p:sp>
        <p:nvSpPr>
          <p:cNvPr id="13" name="矩形 12">
            <a:hlinkClick r:id="rId7" action="ppaction://hlinksldjump" highlightClick="1"/>
          </p:cNvPr>
          <p:cNvSpPr/>
          <p:nvPr/>
        </p:nvSpPr>
        <p:spPr>
          <a:xfrm>
            <a:off x="5202000" y="1735949"/>
            <a:ext cx="3186248" cy="1304364"/>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800" dirty="0">
                <a:latin typeface="Arial" panose="020B0604020202020204" pitchFamily="34" charset="0"/>
                <a:ea typeface="微軟正黑體" panose="020B0604030504040204" pitchFamily="34" charset="-120"/>
              </a:rPr>
              <a:t>3. </a:t>
            </a:r>
            <a:r>
              <a:rPr lang="zh-TW" altLang="en-US" sz="2800" dirty="0">
                <a:latin typeface="Arial" panose="020B0604020202020204" pitchFamily="34" charset="0"/>
                <a:ea typeface="微軟正黑體" panose="020B0604030504040204" pitchFamily="34" charset="-120"/>
              </a:rPr>
              <a:t>無塵室</a:t>
            </a:r>
          </a:p>
        </p:txBody>
      </p:sp>
      <p:sp>
        <p:nvSpPr>
          <p:cNvPr id="14" name="矩形 13">
            <a:hlinkClick r:id="rId8" action="ppaction://hlinksldjump" highlightClick="1"/>
          </p:cNvPr>
          <p:cNvSpPr/>
          <p:nvPr/>
        </p:nvSpPr>
        <p:spPr>
          <a:xfrm>
            <a:off x="5202000" y="3099330"/>
            <a:ext cx="3186250" cy="13043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en-US" altLang="zh-TW" sz="2800" dirty="0">
                <a:latin typeface="Arial" panose="020B0604020202020204" pitchFamily="34" charset="0"/>
                <a:ea typeface="微軟正黑體" panose="020B0604030504040204" pitchFamily="34" charset="-120"/>
              </a:rPr>
              <a:t>5. </a:t>
            </a:r>
            <a:r>
              <a:rPr lang="zh-TW" altLang="en-US" sz="2800" dirty="0">
                <a:latin typeface="Arial" panose="020B0604020202020204" pitchFamily="34" charset="0"/>
                <a:ea typeface="微軟正黑體" panose="020B0604030504040204" pitchFamily="34" charset="-120"/>
              </a:rPr>
              <a:t>何謂電子商務？</a:t>
            </a:r>
          </a:p>
        </p:txBody>
      </p:sp>
      <p:sp>
        <p:nvSpPr>
          <p:cNvPr id="16" name="矩形 15">
            <a:hlinkClick r:id="rId9" action="ppaction://hlinksldjump" highlightClick="1"/>
          </p:cNvPr>
          <p:cNvSpPr/>
          <p:nvPr/>
        </p:nvSpPr>
        <p:spPr>
          <a:xfrm>
            <a:off x="3546706" y="1735949"/>
            <a:ext cx="1548000" cy="13043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TW" sz="2800" dirty="0">
                <a:latin typeface="Arial" panose="020B0604020202020204" pitchFamily="34" charset="0"/>
                <a:ea typeface="微軟正黑體" panose="020B0604030504040204" pitchFamily="34" charset="-120"/>
              </a:rPr>
              <a:t>2. </a:t>
            </a:r>
            <a:r>
              <a:rPr lang="zh-TW" altLang="en-US" sz="2800" dirty="0">
                <a:latin typeface="Arial" panose="020B0604020202020204" pitchFamily="34" charset="0"/>
                <a:ea typeface="微軟正黑體" panose="020B0604030504040204" pitchFamily="34" charset="-120"/>
              </a:rPr>
              <a:t>晶片</a:t>
            </a:r>
          </a:p>
        </p:txBody>
      </p:sp>
      <p:sp>
        <p:nvSpPr>
          <p:cNvPr id="17" name="矩形 16">
            <a:hlinkClick r:id="rId10" action="ppaction://hlinksldjump" highlightClick="1"/>
          </p:cNvPr>
          <p:cNvSpPr/>
          <p:nvPr/>
        </p:nvSpPr>
        <p:spPr>
          <a:xfrm>
            <a:off x="5202000" y="4462711"/>
            <a:ext cx="3186250" cy="13043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en-US" altLang="zh-TW" sz="2800" dirty="0">
                <a:latin typeface="Arial" panose="020B0604020202020204" pitchFamily="34" charset="0"/>
                <a:ea typeface="微軟正黑體" panose="020B0604030504040204" pitchFamily="34" charset="-120"/>
              </a:rPr>
              <a:t>6. </a:t>
            </a:r>
            <a:r>
              <a:rPr lang="zh-TW" altLang="en-US" sz="2800" dirty="0">
                <a:latin typeface="Arial" panose="020B0604020202020204" pitchFamily="34" charset="0"/>
                <a:ea typeface="微軟正黑體" panose="020B0604030504040204" pitchFamily="34" charset="-120"/>
              </a:rPr>
              <a:t>電子商務類型</a:t>
            </a:r>
          </a:p>
        </p:txBody>
      </p:sp>
      <p:sp>
        <p:nvSpPr>
          <p:cNvPr id="18" name="矩形 17">
            <a:hlinkClick r:id="rId11"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044310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707300" y="26895"/>
            <a:ext cx="8436700" cy="936000"/>
          </a:xfrm>
        </p:spPr>
        <p:txBody>
          <a:bodyPr>
            <a:normAutofit/>
          </a:bodyPr>
          <a:lstStyle/>
          <a:p>
            <a:r>
              <a:rPr lang="zh-TW" altLang="en-US" dirty="0"/>
              <a:t>晶圓</a:t>
            </a:r>
          </a:p>
        </p:txBody>
      </p:sp>
      <p:sp>
        <p:nvSpPr>
          <p:cNvPr id="6" name="內容版面配置區 5"/>
          <p:cNvSpPr>
            <a:spLocks noGrp="1"/>
          </p:cNvSpPr>
          <p:nvPr>
            <p:ph idx="1"/>
          </p:nvPr>
        </p:nvSpPr>
        <p:spPr>
          <a:xfrm>
            <a:off x="1281772" y="1324200"/>
            <a:ext cx="7234519" cy="5131671"/>
          </a:xfrm>
        </p:spPr>
        <p:txBody>
          <a:bodyPr>
            <a:noAutofit/>
          </a:bodyPr>
          <a:lstStyle/>
          <a:p>
            <a:pPr>
              <a:lnSpc>
                <a:spcPts val="3600"/>
              </a:lnSpc>
              <a:spcBef>
                <a:spcPts val="1200"/>
              </a:spcBef>
            </a:pPr>
            <a:r>
              <a:rPr lang="zh-TW" altLang="en-US" sz="2600" b="1" dirty="0">
                <a:solidFill>
                  <a:srgbClr val="0070C0"/>
                </a:solidFill>
              </a:rPr>
              <a:t>晶片</a:t>
            </a:r>
            <a:r>
              <a:rPr lang="en-US" altLang="zh-TW" sz="2600" b="1" dirty="0">
                <a:solidFill>
                  <a:srgbClr val="0070C0"/>
                </a:solidFill>
              </a:rPr>
              <a:t>(Chip)</a:t>
            </a:r>
            <a:r>
              <a:rPr lang="zh-TW" altLang="en-US" sz="2600" b="1" dirty="0"/>
              <a:t>由</a:t>
            </a:r>
            <a:r>
              <a:rPr lang="zh-TW" altLang="en-US" sz="2600" b="1" dirty="0">
                <a:solidFill>
                  <a:srgbClr val="0070C0"/>
                </a:solidFill>
              </a:rPr>
              <a:t>晶圓</a:t>
            </a:r>
            <a:r>
              <a:rPr lang="en-US" altLang="zh-TW" sz="2600" b="1" dirty="0">
                <a:solidFill>
                  <a:srgbClr val="0070C0"/>
                </a:solidFill>
              </a:rPr>
              <a:t>(Wafer)</a:t>
            </a:r>
            <a:r>
              <a:rPr lang="zh-TW" altLang="en-US" sz="2600" b="1" dirty="0"/>
              <a:t>切割而來，其內包含相當數量的電晶體與電路，主要原料是由砂子中提煉的二氧化矽，而將不同功能的晶片依需求封裝在一起後，便成了所謂的積體電路。至於新聞中常提到的十二吋或十八吋晶圓，指的是晶圓的直徑，單一晶圓的尺寸愈大，能切割出的晶片數目愈多，也具有較高的產能。</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58</a:t>
            </a:fld>
            <a:endParaRPr lang="zh-TW" altLang="en-US"/>
          </a:p>
        </p:txBody>
      </p:sp>
      <p:sp>
        <p:nvSpPr>
          <p:cNvPr id="3" name="頁尾版面配置區 2"/>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8" name="文字方塊 7"/>
          <p:cNvSpPr txBox="1"/>
          <p:nvPr/>
        </p:nvSpPr>
        <p:spPr>
          <a:xfrm>
            <a:off x="1260000" y="6540400"/>
            <a:ext cx="1107996"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報給你知</a:t>
            </a:r>
          </a:p>
        </p:txBody>
      </p:sp>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8655" y="5032793"/>
            <a:ext cx="2538410" cy="1692273"/>
          </a:xfrm>
          <a:prstGeom prst="roundRect">
            <a:avLst/>
          </a:prstGeom>
        </p:spPr>
      </p:pic>
      <p:sp>
        <p:nvSpPr>
          <p:cNvPr id="13" name="矩形 12">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5" action="ppaction://hlinksldjump" highlightClick="1"/>
          </p:cNvPr>
          <p:cNvSpPr/>
          <p:nvPr/>
        </p:nvSpPr>
        <p:spPr>
          <a:xfrm>
            <a:off x="-12702" y="22555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
        <p:nvSpPr>
          <p:cNvPr id="16" name="矩形 15">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74681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電腦的發展史</a:t>
            </a:r>
          </a:p>
        </p:txBody>
      </p:sp>
      <p:sp>
        <p:nvSpPr>
          <p:cNvPr id="3" name="內容版面配置區 2"/>
          <p:cNvSpPr>
            <a:spLocks noGrp="1"/>
          </p:cNvSpPr>
          <p:nvPr>
            <p:ph idx="1"/>
          </p:nvPr>
        </p:nvSpPr>
        <p:spPr>
          <a:xfrm>
            <a:off x="1041401" y="1215340"/>
            <a:ext cx="7560000" cy="5040000"/>
          </a:xfrm>
        </p:spPr>
        <p:txBody>
          <a:bodyPr>
            <a:normAutofit/>
          </a:bodyPr>
          <a:lstStyle/>
          <a:p>
            <a:pPr>
              <a:lnSpc>
                <a:spcPts val="3600"/>
              </a:lnSpc>
              <a:spcBef>
                <a:spcPts val="1200"/>
              </a:spcBef>
            </a:pPr>
            <a:r>
              <a:rPr lang="zh-TW" altLang="en-US" sz="2600" b="1" dirty="0">
                <a:solidFill>
                  <a:srgbClr val="0070C0"/>
                </a:solidFill>
              </a:rPr>
              <a:t>第一台電子計算機</a:t>
            </a:r>
            <a:r>
              <a:rPr lang="en-US" altLang="zh-TW" sz="2600" b="1" dirty="0">
                <a:solidFill>
                  <a:srgbClr val="0070C0"/>
                </a:solidFill>
              </a:rPr>
              <a:t>ABC</a:t>
            </a:r>
            <a:r>
              <a:rPr lang="zh-TW" altLang="en-US" sz="2600" b="1" dirty="0"/>
              <a:t>：</a:t>
            </a:r>
            <a:r>
              <a:rPr lang="en-US" altLang="zh-TW" sz="2600" b="1" dirty="0"/>
              <a:t>ABC</a:t>
            </a:r>
            <a:r>
              <a:rPr lang="zh-TW" altLang="en-US" sz="2600" b="1" dirty="0"/>
              <a:t>使用超過</a:t>
            </a:r>
            <a:r>
              <a:rPr lang="en-US" altLang="zh-TW" sz="2600" b="1" dirty="0"/>
              <a:t>300</a:t>
            </a:r>
            <a:r>
              <a:rPr lang="zh-TW" altLang="en-US" sz="2600" b="1" dirty="0"/>
              <a:t>個真空管，並以磁鼓上的電容器作為記憶裝置，可謂現代電腦的先驅。</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5</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4" name="圖片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244703" y="3048945"/>
            <a:ext cx="5934097" cy="3021790"/>
          </a:xfrm>
          <a:prstGeom prst="rect">
            <a:avLst/>
          </a:prstGeom>
        </p:spPr>
      </p:pic>
      <p:sp>
        <p:nvSpPr>
          <p:cNvPr id="18" name="平行四邊形 17"/>
          <p:cNvSpPr/>
          <p:nvPr/>
        </p:nvSpPr>
        <p:spPr>
          <a:xfrm>
            <a:off x="1792291" y="6052953"/>
            <a:ext cx="6931017"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電子計算機 </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a:t>
            </a:r>
            <a:r>
              <a:rPr lang="en-US" altLang="zh-TW" sz="2400" b="1" dirty="0" err="1">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Atanasoff</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-Berry  Computer)</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9" name="文字方塊 8"/>
          <p:cNvSpPr txBox="1"/>
          <p:nvPr/>
        </p:nvSpPr>
        <p:spPr>
          <a:xfrm>
            <a:off x="1260000" y="6540400"/>
            <a:ext cx="2569934"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第一台電子計算器</a:t>
            </a:r>
            <a:r>
              <a:rPr lang="en-US" altLang="zh-TW" dirty="0"/>
              <a:t>ABC</a:t>
            </a:r>
            <a:endParaRPr lang="zh-TW" altLang="en-US" dirty="0"/>
          </a:p>
        </p:txBody>
      </p:sp>
      <p:sp>
        <p:nvSpPr>
          <p:cNvPr id="15" name="矩形 14">
            <a:hlinkClick r:id="rId4"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6"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2" name="矩形 21">
            <a:hlinkClick r:id="rId7"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192224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707300" y="26895"/>
            <a:ext cx="8436700" cy="936000"/>
          </a:xfrm>
        </p:spPr>
        <p:txBody>
          <a:bodyPr>
            <a:normAutofit/>
          </a:bodyPr>
          <a:lstStyle/>
          <a:p>
            <a:r>
              <a:rPr lang="zh-TW" altLang="en-US" dirty="0"/>
              <a:t>晶片</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59</a:t>
            </a:fld>
            <a:endParaRPr lang="zh-TW" altLang="en-US"/>
          </a:p>
        </p:txBody>
      </p:sp>
      <p:sp>
        <p:nvSpPr>
          <p:cNvPr id="3" name="頁尾版面配置區 2"/>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57661" y="1415143"/>
            <a:ext cx="5362942" cy="3351839"/>
          </a:xfrm>
          <a:prstGeom prst="roundRect">
            <a:avLst>
              <a:gd name="adj" fmla="val 7294"/>
            </a:avLst>
          </a:prstGeom>
        </p:spPr>
      </p:pic>
      <p:pic>
        <p:nvPicPr>
          <p:cNvPr id="9" name="圖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78388" y="4220766"/>
            <a:ext cx="2438400" cy="2151888"/>
          </a:xfrm>
          <a:prstGeom prst="roundRect">
            <a:avLst>
              <a:gd name="adj" fmla="val 7294"/>
            </a:avLst>
          </a:prstGeom>
        </p:spPr>
      </p:pic>
      <p:sp>
        <p:nvSpPr>
          <p:cNvPr id="10" name="平行四邊形 9"/>
          <p:cNvSpPr/>
          <p:nvPr/>
        </p:nvSpPr>
        <p:spPr>
          <a:xfrm>
            <a:off x="1581061" y="4867818"/>
            <a:ext cx="3905339"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尚未切割的晶圓</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(Wafer)</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11" name="平行四邊形 10"/>
          <p:cNvSpPr/>
          <p:nvPr/>
        </p:nvSpPr>
        <p:spPr>
          <a:xfrm>
            <a:off x="6998213" y="3597649"/>
            <a:ext cx="1876845" cy="468000"/>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晶片</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(Chip)</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14" name="文字方塊 13"/>
          <p:cNvSpPr txBox="1"/>
          <p:nvPr/>
        </p:nvSpPr>
        <p:spPr>
          <a:xfrm>
            <a:off x="1260000" y="6540400"/>
            <a:ext cx="1107996"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報給你知</a:t>
            </a:r>
          </a:p>
        </p:txBody>
      </p:sp>
      <p:sp>
        <p:nvSpPr>
          <p:cNvPr id="17" name="矩形 16">
            <a:hlinkClick r:id="rId4"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5"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12702" y="22555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
        <p:nvSpPr>
          <p:cNvPr id="20" name="矩形 19">
            <a:hlinkClick r:id="rId7"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305934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7300" y="26895"/>
            <a:ext cx="8436700" cy="936000"/>
          </a:xfrm>
        </p:spPr>
        <p:txBody>
          <a:bodyPr/>
          <a:lstStyle/>
          <a:p>
            <a:r>
              <a:rPr lang="zh-TW" altLang="en-US" dirty="0"/>
              <a:t>無塵室</a:t>
            </a:r>
          </a:p>
        </p:txBody>
      </p:sp>
      <p:sp>
        <p:nvSpPr>
          <p:cNvPr id="3" name="內容版面配置區 2"/>
          <p:cNvSpPr>
            <a:spLocks noGrp="1"/>
          </p:cNvSpPr>
          <p:nvPr>
            <p:ph idx="1"/>
          </p:nvPr>
        </p:nvSpPr>
        <p:spPr>
          <a:xfrm>
            <a:off x="1260000" y="1324200"/>
            <a:ext cx="7234519" cy="5131671"/>
          </a:xfrm>
        </p:spPr>
        <p:txBody>
          <a:bodyPr>
            <a:normAutofit/>
          </a:bodyPr>
          <a:lstStyle/>
          <a:p>
            <a:pPr>
              <a:lnSpc>
                <a:spcPts val="3600"/>
              </a:lnSpc>
              <a:spcBef>
                <a:spcPts val="1200"/>
              </a:spcBef>
            </a:pPr>
            <a:r>
              <a:rPr lang="zh-TW" altLang="en-US" sz="2600" b="1" dirty="0">
                <a:solidFill>
                  <a:srgbClr val="0070C0"/>
                </a:solidFill>
              </a:rPr>
              <a:t>無塵室</a:t>
            </a:r>
            <a:r>
              <a:rPr lang="zh-TW" altLang="en-US" sz="2600" b="1" dirty="0"/>
              <a:t>指的是一個對各種污染源（如灰塵、微生物、懸浮顆粒</a:t>
            </a:r>
            <a:r>
              <a:rPr lang="en-US" altLang="zh-TW" sz="2600" b="1" dirty="0"/>
              <a:t>...</a:t>
            </a:r>
            <a:r>
              <a:rPr lang="zh-TW" altLang="en-US" sz="2600" b="1" dirty="0"/>
              <a:t>等）嚴格控制的環境，廣泛地應用在對環境污染特別敏感的行業，例如半導體生產、生化技術、精密機械、製藥</a:t>
            </a:r>
            <a:r>
              <a:rPr lang="en-US" altLang="zh-TW" sz="2600" b="1" dirty="0"/>
              <a:t>...</a:t>
            </a:r>
            <a:r>
              <a:rPr lang="zh-TW" altLang="en-US" sz="2600" b="1" dirty="0"/>
              <a:t>等行業，其中半導體業的要求尤其嚴格。</a:t>
            </a:r>
          </a:p>
        </p:txBody>
      </p:sp>
      <p:sp>
        <p:nvSpPr>
          <p:cNvPr id="5" name="投影片編號版面配置區 4"/>
          <p:cNvSpPr>
            <a:spLocks noGrp="1"/>
          </p:cNvSpPr>
          <p:nvPr>
            <p:ph type="sldNum" sz="quarter" idx="12"/>
          </p:nvPr>
        </p:nvSpPr>
        <p:spPr/>
        <p:txBody>
          <a:bodyPr/>
          <a:lstStyle/>
          <a:p>
            <a:fld id="{C45D8186-99EE-4364-AA57-C9F4FAA33639}" type="slidenum">
              <a:rPr lang="zh-TW" altLang="en-US" smtClean="0"/>
              <a:t>60</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9" name="文字方塊 8"/>
          <p:cNvSpPr txBox="1"/>
          <p:nvPr/>
        </p:nvSpPr>
        <p:spPr>
          <a:xfrm>
            <a:off x="1260000" y="6540400"/>
            <a:ext cx="1107996"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報給你知</a:t>
            </a: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365" y="3836718"/>
            <a:ext cx="3678000" cy="2445870"/>
          </a:xfrm>
          <a:prstGeom prst="roundRect">
            <a:avLst>
              <a:gd name="adj" fmla="val 9767"/>
            </a:avLst>
          </a:prstGeom>
        </p:spPr>
      </p:pic>
      <p:sp>
        <p:nvSpPr>
          <p:cNvPr id="14" name="矩形 13">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2702" y="22555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
        <p:nvSpPr>
          <p:cNvPr id="17" name="矩形 16">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006106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7300" y="26895"/>
            <a:ext cx="8436700" cy="936000"/>
          </a:xfrm>
        </p:spPr>
        <p:txBody>
          <a:bodyPr/>
          <a:lstStyle/>
          <a:p>
            <a:r>
              <a:rPr lang="zh-TW" altLang="en-US" dirty="0"/>
              <a:t>台灣的第一台 </a:t>
            </a:r>
            <a:r>
              <a:rPr lang="en-US" altLang="zh-TW" dirty="0"/>
              <a:t>IBM </a:t>
            </a:r>
            <a:r>
              <a:rPr lang="zh-TW" altLang="en-US" dirty="0"/>
              <a:t>大型主機</a:t>
            </a:r>
          </a:p>
        </p:txBody>
      </p:sp>
      <p:sp>
        <p:nvSpPr>
          <p:cNvPr id="3" name="內容版面配置區 2"/>
          <p:cNvSpPr>
            <a:spLocks noGrp="1"/>
          </p:cNvSpPr>
          <p:nvPr>
            <p:ph idx="1"/>
          </p:nvPr>
        </p:nvSpPr>
        <p:spPr>
          <a:xfrm>
            <a:off x="1313970" y="1324200"/>
            <a:ext cx="7234519" cy="5131671"/>
          </a:xfrm>
        </p:spPr>
        <p:txBody>
          <a:bodyPr>
            <a:normAutofit/>
          </a:bodyPr>
          <a:lstStyle/>
          <a:p>
            <a:pPr>
              <a:lnSpc>
                <a:spcPts val="3600"/>
              </a:lnSpc>
              <a:spcBef>
                <a:spcPts val="1200"/>
              </a:spcBef>
            </a:pPr>
            <a:r>
              <a:rPr lang="zh-TW" altLang="en-US" sz="2600" b="1" dirty="0"/>
              <a:t>民國 </a:t>
            </a:r>
            <a:r>
              <a:rPr lang="en-US" altLang="zh-TW" sz="2600" b="1" dirty="0"/>
              <a:t>46 </a:t>
            </a:r>
            <a:r>
              <a:rPr lang="zh-TW" altLang="en-US" sz="2600" b="1" dirty="0"/>
              <a:t>年，台糖向 </a:t>
            </a:r>
            <a:r>
              <a:rPr lang="en-US" altLang="zh-TW" sz="2600" b="1" dirty="0"/>
              <a:t>IBM </a:t>
            </a:r>
            <a:r>
              <a:rPr lang="zh-TW" altLang="en-US" sz="2600" b="1" dirty="0"/>
              <a:t>購買了第一台電腦主機並用牛車拉進糖廠。</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61</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69841" y="2575104"/>
            <a:ext cx="5876730" cy="3889181"/>
          </a:xfrm>
          <a:prstGeom prst="roundRect">
            <a:avLst>
              <a:gd name="adj" fmla="val 3044"/>
            </a:avLst>
          </a:prstGeom>
        </p:spPr>
      </p:pic>
      <p:sp>
        <p:nvSpPr>
          <p:cNvPr id="11" name="矩形 10">
            <a:hlinkClick r:id="rId3"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4"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5" action="ppaction://hlinksldjump" highlightClick="1"/>
          </p:cNvPr>
          <p:cNvSpPr/>
          <p:nvPr/>
        </p:nvSpPr>
        <p:spPr>
          <a:xfrm>
            <a:off x="-12702" y="22555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
        <p:nvSpPr>
          <p:cNvPr id="14" name="矩形 13">
            <a:hlinkClick r:id="rId6"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705443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7300" y="26895"/>
            <a:ext cx="8436700" cy="936000"/>
          </a:xfrm>
        </p:spPr>
        <p:txBody>
          <a:bodyPr/>
          <a:lstStyle/>
          <a:p>
            <a:r>
              <a:rPr lang="zh-TW" altLang="en-US" dirty="0"/>
              <a:t>何謂電子商務</a:t>
            </a:r>
          </a:p>
        </p:txBody>
      </p:sp>
      <p:sp>
        <p:nvSpPr>
          <p:cNvPr id="3" name="內容版面配置區 2"/>
          <p:cNvSpPr>
            <a:spLocks noGrp="1"/>
          </p:cNvSpPr>
          <p:nvPr>
            <p:ph idx="1"/>
          </p:nvPr>
        </p:nvSpPr>
        <p:spPr>
          <a:xfrm>
            <a:off x="1215997" y="1324200"/>
            <a:ext cx="7459916" cy="5131671"/>
          </a:xfrm>
        </p:spPr>
        <p:txBody>
          <a:bodyPr>
            <a:normAutofit/>
          </a:bodyPr>
          <a:lstStyle/>
          <a:p>
            <a:pPr>
              <a:lnSpc>
                <a:spcPts val="3600"/>
              </a:lnSpc>
              <a:spcBef>
                <a:spcPts val="1200"/>
              </a:spcBef>
            </a:pPr>
            <a:r>
              <a:rPr lang="zh-TW" altLang="en-US" sz="2600" b="1" dirty="0">
                <a:solidFill>
                  <a:srgbClr val="0070C0"/>
                </a:solidFill>
              </a:rPr>
              <a:t>電子商務</a:t>
            </a:r>
            <a:r>
              <a:rPr lang="en-US" altLang="zh-TW" sz="2600" b="1" dirty="0"/>
              <a:t>(electronic commerce</a:t>
            </a:r>
            <a:r>
              <a:rPr lang="zh-TW" altLang="en-US" sz="2600" b="1" dirty="0"/>
              <a:t>，</a:t>
            </a:r>
            <a:r>
              <a:rPr lang="en-US" altLang="zh-TW" sz="2600" b="1" dirty="0">
                <a:solidFill>
                  <a:srgbClr val="0070C0"/>
                </a:solidFill>
              </a:rPr>
              <a:t>EC</a:t>
            </a:r>
            <a:r>
              <a:rPr lang="en-US" altLang="zh-TW" sz="2600" b="1" dirty="0"/>
              <a:t>)</a:t>
            </a:r>
            <a:r>
              <a:rPr lang="zh-TW" altLang="en-US" sz="2600" b="1" dirty="0"/>
              <a:t>泛指透過網路進行的各式商業行為，包括商品交易、資訊提供、市場情報、客戶服務</a:t>
            </a:r>
            <a:r>
              <a:rPr lang="en-US" altLang="zh-TW" sz="2600" b="1" dirty="0"/>
              <a:t>...</a:t>
            </a:r>
            <a:r>
              <a:rPr lang="zh-TW" altLang="en-US" sz="2600" b="1" dirty="0"/>
              <a:t>等。電子商務依其應用對象常見的可分為</a:t>
            </a:r>
            <a:r>
              <a:rPr lang="en-US" altLang="zh-TW" sz="2600" b="1" dirty="0"/>
              <a:t>B2B</a:t>
            </a:r>
            <a:r>
              <a:rPr lang="zh-TW" altLang="en-US" sz="2600" b="1" dirty="0"/>
              <a:t>、</a:t>
            </a:r>
            <a:r>
              <a:rPr lang="en-US" altLang="zh-TW" sz="2600" b="1" dirty="0"/>
              <a:t>B2C</a:t>
            </a:r>
            <a:r>
              <a:rPr lang="zh-TW" altLang="en-US" sz="2600" b="1" dirty="0"/>
              <a:t>、</a:t>
            </a:r>
            <a:r>
              <a:rPr lang="en-US" altLang="zh-TW" sz="2600" b="1" dirty="0"/>
              <a:t>C2C</a:t>
            </a:r>
            <a:r>
              <a:rPr lang="zh-TW" altLang="en-US" sz="2600" b="1" dirty="0"/>
              <a:t>、</a:t>
            </a:r>
            <a:r>
              <a:rPr lang="en-US" altLang="zh-TW" sz="2600" b="1" dirty="0"/>
              <a:t>C2B</a:t>
            </a:r>
            <a:r>
              <a:rPr lang="zh-TW" altLang="en-US" sz="2600" b="1" dirty="0"/>
              <a:t>。</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62</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3319662094"/>
              </p:ext>
            </p:extLst>
          </p:nvPr>
        </p:nvGraphicFramePr>
        <p:xfrm>
          <a:off x="1792941" y="3571190"/>
          <a:ext cx="6651812" cy="2218762"/>
        </p:xfrm>
        <a:graphic>
          <a:graphicData uri="http://schemas.openxmlformats.org/drawingml/2006/table">
            <a:tbl>
              <a:tblPr firstRow="1" bandRow="1">
                <a:tableStyleId>{5C22544A-7EE6-4342-B048-85BDC9FD1C3A}</a:tableStyleId>
              </a:tblPr>
              <a:tblGrid>
                <a:gridCol w="1486631">
                  <a:extLst>
                    <a:ext uri="{9D8B030D-6E8A-4147-A177-3AD203B41FA5}">
                      <a16:colId xmlns:a16="http://schemas.microsoft.com/office/drawing/2014/main" val="20000"/>
                    </a:ext>
                  </a:extLst>
                </a:gridCol>
                <a:gridCol w="5165181">
                  <a:extLst>
                    <a:ext uri="{9D8B030D-6E8A-4147-A177-3AD203B41FA5}">
                      <a16:colId xmlns:a16="http://schemas.microsoft.com/office/drawing/2014/main" val="20001"/>
                    </a:ext>
                  </a:extLst>
                </a:gridCol>
              </a:tblGrid>
              <a:tr h="432994">
                <a:tc>
                  <a:txBody>
                    <a:bodyPr/>
                    <a:lstStyle/>
                    <a:p>
                      <a:pPr algn="ctr"/>
                      <a:r>
                        <a:rPr lang="zh-TW" altLang="en-US" sz="2000" b="1" dirty="0">
                          <a:latin typeface="微軟正黑體" panose="020B0604030504040204" pitchFamily="34" charset="-120"/>
                          <a:ea typeface="微軟正黑體" panose="020B0604030504040204" pitchFamily="34" charset="-120"/>
                        </a:rPr>
                        <a:t>類型</a:t>
                      </a:r>
                    </a:p>
                  </a:txBody>
                  <a:tcPr anchor="ctr"/>
                </a:tc>
                <a:tc>
                  <a:txBody>
                    <a:bodyPr/>
                    <a:lstStyle/>
                    <a:p>
                      <a:pPr algn="ctr"/>
                      <a:r>
                        <a:rPr lang="zh-TW" altLang="en-US" sz="2000" b="1" dirty="0">
                          <a:latin typeface="微軟正黑體" panose="020B0604030504040204" pitchFamily="34" charset="-120"/>
                          <a:ea typeface="微軟正黑體" panose="020B0604030504040204" pitchFamily="34" charset="-120"/>
                        </a:rPr>
                        <a:t>交易對象</a:t>
                      </a:r>
                    </a:p>
                  </a:txBody>
                  <a:tcPr anchor="ctr"/>
                </a:tc>
                <a:extLst>
                  <a:ext uri="{0D108BD9-81ED-4DB2-BD59-A6C34878D82A}">
                    <a16:rowId xmlns:a16="http://schemas.microsoft.com/office/drawing/2014/main" val="10000"/>
                  </a:ext>
                </a:extLst>
              </a:tr>
              <a:tr h="446442">
                <a:tc>
                  <a:txBody>
                    <a:bodyPr/>
                    <a:lstStyle/>
                    <a:p>
                      <a:pPr algn="ctr"/>
                      <a:r>
                        <a:rPr lang="en-US" altLang="zh-TW" sz="1800" b="1" dirty="0">
                          <a:solidFill>
                            <a:srgbClr val="FF0066"/>
                          </a:solidFill>
                          <a:latin typeface="微軟正黑體" panose="020B0604030504040204" pitchFamily="34" charset="-120"/>
                          <a:ea typeface="微軟正黑體" panose="020B0604030504040204" pitchFamily="34" charset="-120"/>
                        </a:rPr>
                        <a:t>B2B</a:t>
                      </a:r>
                      <a:endParaRPr lang="zh-TW" altLang="en-US" sz="1800" b="1" dirty="0">
                        <a:solidFill>
                          <a:srgbClr val="FF0066"/>
                        </a:solidFill>
                        <a:latin typeface="微軟正黑體" panose="020B0604030504040204" pitchFamily="34" charset="-120"/>
                        <a:ea typeface="微軟正黑體" panose="020B0604030504040204" pitchFamily="34" charset="-120"/>
                      </a:endParaRPr>
                    </a:p>
                  </a:txBody>
                  <a:tcPr anchor="ctr"/>
                </a:tc>
                <a:tc>
                  <a:txBody>
                    <a:bodyPr/>
                    <a:lstStyle/>
                    <a:p>
                      <a:pPr algn="just"/>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企業對企業 </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(Business-to-Business)</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1"/>
                  </a:ext>
                </a:extLst>
              </a:tr>
              <a:tr h="446442">
                <a:tc>
                  <a:txBody>
                    <a:bodyPr/>
                    <a:lstStyle/>
                    <a:p>
                      <a:pPr marL="0" algn="ctr" defTabSz="914400" rtl="0" eaLnBrk="1" latinLnBrk="0" hangingPunct="1"/>
                      <a:r>
                        <a:rPr lang="en-US" altLang="zh-TW" sz="1800" b="1" dirty="0">
                          <a:solidFill>
                            <a:srgbClr val="FF0066"/>
                          </a:solidFill>
                          <a:latin typeface="微軟正黑體" panose="020B0604030504040204" pitchFamily="34" charset="-120"/>
                          <a:ea typeface="微軟正黑體" panose="020B0604030504040204" pitchFamily="34" charset="-120"/>
                        </a:rPr>
                        <a:t>B2C</a:t>
                      </a:r>
                      <a:endParaRPr lang="zh-TW" altLang="en-US" sz="1800" b="1" dirty="0">
                        <a:solidFill>
                          <a:srgbClr val="FF0066"/>
                        </a:solidFill>
                        <a:latin typeface="微軟正黑體" panose="020B0604030504040204" pitchFamily="34" charset="-120"/>
                        <a:ea typeface="微軟正黑體" panose="020B0604030504040204" pitchFamily="34" charset="-120"/>
                      </a:endParaRPr>
                    </a:p>
                  </a:txBody>
                  <a:tcPr anchor="ctr"/>
                </a:tc>
                <a:tc>
                  <a:txBody>
                    <a:bodyPr/>
                    <a:lstStyle/>
                    <a:p>
                      <a:pPr algn="just"/>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企業對消費者 </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(Business-to-Consumer)</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2"/>
                  </a:ext>
                </a:extLst>
              </a:tr>
              <a:tr h="446442">
                <a:tc>
                  <a:txBody>
                    <a:bodyPr/>
                    <a:lstStyle/>
                    <a:p>
                      <a:pPr marL="0" algn="ctr" defTabSz="914400" rtl="0" eaLnBrk="1" latinLnBrk="0" hangingPunct="1"/>
                      <a:r>
                        <a:rPr lang="en-US" altLang="zh-TW" sz="1800" b="1" kern="1200" dirty="0">
                          <a:solidFill>
                            <a:srgbClr val="FF0066"/>
                          </a:solidFill>
                          <a:latin typeface="微軟正黑體" panose="020B0604030504040204" pitchFamily="34" charset="-120"/>
                          <a:ea typeface="微軟正黑體" panose="020B0604030504040204" pitchFamily="34" charset="-120"/>
                          <a:cs typeface="+mn-cs"/>
                        </a:rPr>
                        <a:t>C2C</a:t>
                      </a:r>
                      <a:endParaRPr lang="zh-TW" altLang="en-US" sz="1800" b="1" kern="1200" dirty="0">
                        <a:solidFill>
                          <a:srgbClr val="FF0066"/>
                        </a:solidFill>
                        <a:latin typeface="微軟正黑體" panose="020B0604030504040204" pitchFamily="34" charset="-120"/>
                        <a:ea typeface="微軟正黑體" panose="020B0604030504040204" pitchFamily="34" charset="-120"/>
                        <a:cs typeface="+mn-cs"/>
                      </a:endParaRPr>
                    </a:p>
                  </a:txBody>
                  <a:tcPr anchor="ctr"/>
                </a:tc>
                <a:tc>
                  <a:txBody>
                    <a:bodyPr/>
                    <a:lstStyle/>
                    <a:p>
                      <a:pPr algn="just"/>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消費者對消費者 </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(Consumer-to-Consumer)</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3"/>
                  </a:ext>
                </a:extLst>
              </a:tr>
              <a:tr h="446442">
                <a:tc>
                  <a:txBody>
                    <a:bodyPr/>
                    <a:lstStyle/>
                    <a:p>
                      <a:pPr marL="0" algn="ctr" defTabSz="914400" rtl="0" eaLnBrk="1" latinLnBrk="0" hangingPunct="1"/>
                      <a:r>
                        <a:rPr lang="en-US" altLang="zh-TW" sz="1800" b="1" kern="1200" dirty="0">
                          <a:solidFill>
                            <a:srgbClr val="FF0066"/>
                          </a:solidFill>
                          <a:latin typeface="微軟正黑體" panose="020B0604030504040204" pitchFamily="34" charset="-120"/>
                          <a:ea typeface="微軟正黑體" panose="020B0604030504040204" pitchFamily="34" charset="-120"/>
                          <a:cs typeface="+mn-cs"/>
                        </a:rPr>
                        <a:t>C2B</a:t>
                      </a:r>
                      <a:endParaRPr lang="zh-TW" altLang="en-US" sz="1800" b="1" kern="1200" dirty="0">
                        <a:solidFill>
                          <a:srgbClr val="FF0066"/>
                        </a:solidFill>
                        <a:latin typeface="微軟正黑體" panose="020B0604030504040204" pitchFamily="34" charset="-120"/>
                        <a:ea typeface="微軟正黑體" panose="020B0604030504040204" pitchFamily="34" charset="-120"/>
                        <a:cs typeface="+mn-cs"/>
                      </a:endParaRPr>
                    </a:p>
                  </a:txBody>
                  <a:tcPr anchor="ctr"/>
                </a:tc>
                <a:tc>
                  <a:txBody>
                    <a:bodyPr/>
                    <a:lstStyle/>
                    <a:p>
                      <a:pPr algn="just"/>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消費者對企業 </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(Consumer-to-Business)</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04"/>
                  </a:ext>
                </a:extLst>
              </a:tr>
            </a:tbl>
          </a:graphicData>
        </a:graphic>
      </p:graphicFrame>
      <p:sp>
        <p:nvSpPr>
          <p:cNvPr id="11" name="矩形 10">
            <a:hlinkClick r:id="rId2"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2" name="矩形 11">
            <a:hlinkClick r:id="rId3"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4" action="ppaction://hlinksldjump" highlightClick="1"/>
          </p:cNvPr>
          <p:cNvSpPr/>
          <p:nvPr/>
        </p:nvSpPr>
        <p:spPr>
          <a:xfrm>
            <a:off x="-12702" y="22555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
        <p:nvSpPr>
          <p:cNvPr id="14" name="矩形 13">
            <a:hlinkClick r:id="rId5"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599967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7300" y="26895"/>
            <a:ext cx="8436700" cy="936000"/>
          </a:xfrm>
        </p:spPr>
        <p:txBody>
          <a:bodyPr/>
          <a:lstStyle/>
          <a:p>
            <a:r>
              <a:rPr lang="zh-TW" altLang="en-US" dirty="0">
                <a:latin typeface="Arial" panose="020B0604020202020204" pitchFamily="34" charset="0"/>
              </a:rPr>
              <a:t>電子商務類型</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63</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3813276043"/>
              </p:ext>
            </p:extLst>
          </p:nvPr>
        </p:nvGraphicFramePr>
        <p:xfrm>
          <a:off x="1203831" y="1731468"/>
          <a:ext cx="7523859" cy="4168589"/>
        </p:xfrm>
        <a:graphic>
          <a:graphicData uri="http://schemas.openxmlformats.org/drawingml/2006/table">
            <a:tbl>
              <a:tblPr firstRow="1" bandRow="1">
                <a:tableStyleId>{5C22544A-7EE6-4342-B048-85BDC9FD1C3A}</a:tableStyleId>
              </a:tblPr>
              <a:tblGrid>
                <a:gridCol w="1084730">
                  <a:extLst>
                    <a:ext uri="{9D8B030D-6E8A-4147-A177-3AD203B41FA5}">
                      <a16:colId xmlns:a16="http://schemas.microsoft.com/office/drawing/2014/main" val="20000"/>
                    </a:ext>
                  </a:extLst>
                </a:gridCol>
                <a:gridCol w="6439129">
                  <a:extLst>
                    <a:ext uri="{9D8B030D-6E8A-4147-A177-3AD203B41FA5}">
                      <a16:colId xmlns:a16="http://schemas.microsoft.com/office/drawing/2014/main" val="20001"/>
                    </a:ext>
                  </a:extLst>
                </a:gridCol>
              </a:tblGrid>
              <a:tr h="432994">
                <a:tc>
                  <a:txBody>
                    <a:bodyPr/>
                    <a:lstStyle/>
                    <a:p>
                      <a:pPr algn="ctr"/>
                      <a:r>
                        <a:rPr lang="zh-TW" altLang="en-US" sz="2000" b="1" dirty="0">
                          <a:latin typeface="微軟正黑體" panose="020B0604030504040204" pitchFamily="34" charset="-120"/>
                          <a:ea typeface="微軟正黑體" panose="020B0604030504040204" pitchFamily="34" charset="-120"/>
                        </a:rPr>
                        <a:t>類型</a:t>
                      </a:r>
                    </a:p>
                  </a:txBody>
                  <a:tcPr anchor="ctr"/>
                </a:tc>
                <a:tc>
                  <a:txBody>
                    <a:bodyPr/>
                    <a:lstStyle/>
                    <a:p>
                      <a:pPr algn="ctr"/>
                      <a:r>
                        <a:rPr lang="zh-TW" altLang="en-US" sz="2000" b="1" dirty="0">
                          <a:latin typeface="微軟正黑體" panose="020B0604030504040204" pitchFamily="34" charset="-120"/>
                          <a:ea typeface="微軟正黑體" panose="020B0604030504040204" pitchFamily="34" charset="-120"/>
                        </a:rPr>
                        <a:t>說明與代表實例</a:t>
                      </a:r>
                    </a:p>
                  </a:txBody>
                  <a:tcPr anchor="ctr"/>
                </a:tc>
                <a:extLst>
                  <a:ext uri="{0D108BD9-81ED-4DB2-BD59-A6C34878D82A}">
                    <a16:rowId xmlns:a16="http://schemas.microsoft.com/office/drawing/2014/main" val="10000"/>
                  </a:ext>
                </a:extLst>
              </a:tr>
              <a:tr h="731138">
                <a:tc>
                  <a:txBody>
                    <a:bodyPr/>
                    <a:lstStyle/>
                    <a:p>
                      <a:pPr algn="ct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B2B</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a:txBody>
                    <a:bodyPr/>
                    <a:lstStyle/>
                    <a:p>
                      <a:pPr algn="just"/>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企業間工作與交易流程的自動化處理，如「台積電」。</a:t>
                      </a:r>
                      <a:endPar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hlinkClick r:id="rId2"/>
                        </a:rPr>
                        <a:t>http://www.tsmc.com/chinese/default.htm</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10001"/>
                  </a:ext>
                </a:extLst>
              </a:tr>
              <a:tr h="979714">
                <a:tc>
                  <a:txBody>
                    <a:bodyPr/>
                    <a:lstStyle/>
                    <a:p>
                      <a:pPr marL="0" algn="ctr" defTabSz="914400" rtl="0" eaLnBrk="1" latinLnBrk="0" hangingPunct="1"/>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B2C</a:t>
                      </a:r>
                      <a:endPar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a:txBody>
                    <a:bodyPr/>
                    <a:lstStyle/>
                    <a:p>
                      <a:pPr algn="l"/>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透過網路提供購物、行銷、查詢</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等商業服務，對象則為一般使用者，例如「博客來」網路書店。（</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hlinkClick r:id="rId3"/>
                        </a:rPr>
                        <a:t>http://www.books.com.tw/</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10002"/>
                  </a:ext>
                </a:extLst>
              </a:tr>
              <a:tr h="1023257">
                <a:tc>
                  <a:txBody>
                    <a:bodyPr/>
                    <a:lstStyle/>
                    <a:p>
                      <a:pPr marL="0" algn="ctr" defTabSz="914400" rtl="0" eaLnBrk="1" latinLnBrk="0" hangingPunct="1"/>
                      <a:r>
                        <a:rPr lang="en-US" altLang="zh-TW" sz="18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C2C</a:t>
                      </a:r>
                      <a:endParaRPr lang="zh-TW" altLang="en-US" sz="18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a:txBody>
                  <a:tcPr anchor="ctr"/>
                </a:tc>
                <a:tc>
                  <a:txBody>
                    <a:bodyPr/>
                    <a:lstStyle/>
                    <a:p>
                      <a:pPr algn="just"/>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消費者藉由特定網站直接與其他消費者互動來達成交易行為，網站經營者則負責提供交易機制，例如「</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Yahoo!</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 拍賣」網站。</a:t>
                      </a:r>
                      <a:endPar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hlinkClick r:id="rId4"/>
                        </a:rPr>
                        <a:t>https://tw.bid.yahoo.com/</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10003"/>
                  </a:ext>
                </a:extLst>
              </a:tr>
              <a:tr h="1001486">
                <a:tc>
                  <a:txBody>
                    <a:bodyPr/>
                    <a:lstStyle/>
                    <a:p>
                      <a:pPr marL="0" algn="ctr" defTabSz="914400" rtl="0" eaLnBrk="1" latinLnBrk="0" hangingPunct="1"/>
                      <a:r>
                        <a:rPr lang="en-US" altLang="zh-TW" sz="18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C2B</a:t>
                      </a:r>
                      <a:endParaRPr lang="zh-TW" altLang="en-US" sz="18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a:txBody>
                  <a:tcPr anchor="ctr"/>
                </a:tc>
                <a:tc>
                  <a:txBody>
                    <a:bodyPr/>
                    <a:lstStyle/>
                    <a:p>
                      <a:pPr algn="l"/>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消費者藉由「社群」群聚影響力，再透過網站向供應商議價或要求服務，例如「</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rPr>
                        <a:t>GROUPON</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酷朋」網站。（</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hlinkClick r:id="rId5"/>
                        </a:rPr>
                        <a:t>http://www.groupon.com.tw/</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rPr>
                        <a:t>）。</a:t>
                      </a:r>
                    </a:p>
                  </a:txBody>
                  <a:tcPr anchor="ctr"/>
                </a:tc>
                <a:extLst>
                  <a:ext uri="{0D108BD9-81ED-4DB2-BD59-A6C34878D82A}">
                    <a16:rowId xmlns:a16="http://schemas.microsoft.com/office/drawing/2014/main" val="10004"/>
                  </a:ext>
                </a:extLst>
              </a:tr>
            </a:tbl>
          </a:graphicData>
        </a:graphic>
      </p:graphicFrame>
      <p:sp>
        <p:nvSpPr>
          <p:cNvPr id="12" name="矩形 11">
            <a:hlinkClick r:id="rId6" action="ppaction://hlinksldjump" highlightClick="1"/>
          </p:cNvPr>
          <p:cNvSpPr/>
          <p:nvPr/>
        </p:nvSpPr>
        <p:spPr>
          <a:xfrm>
            <a:off x="-12700"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7" action="ppaction://hlinksldjump" highlightClick="1"/>
          </p:cNvPr>
          <p:cNvSpPr/>
          <p:nvPr/>
        </p:nvSpPr>
        <p:spPr>
          <a:xfrm>
            <a:off x="-12702"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8" action="ppaction://hlinksldjump" highlightClick="1"/>
          </p:cNvPr>
          <p:cNvSpPr/>
          <p:nvPr/>
        </p:nvSpPr>
        <p:spPr>
          <a:xfrm>
            <a:off x="-12702" y="225555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報給</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你知</a:t>
            </a:r>
          </a:p>
        </p:txBody>
      </p:sp>
      <p:sp>
        <p:nvSpPr>
          <p:cNvPr id="15" name="矩形 14">
            <a:hlinkClick r:id="rId9" action="ppaction://hlinksldjump" highlightClick="1"/>
          </p:cNvPr>
          <p:cNvSpPr/>
          <p:nvPr/>
        </p:nvSpPr>
        <p:spPr>
          <a:xfrm>
            <a:off x="-12702"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723788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64</a:t>
            </a:fld>
            <a:endParaRPr lang="zh-TW" altLang="en-US"/>
          </a:p>
        </p:txBody>
      </p:sp>
      <p:sp>
        <p:nvSpPr>
          <p:cNvPr id="31" name="文字版面配置區 30"/>
          <p:cNvSpPr>
            <a:spLocks noGrp="1"/>
          </p:cNvSpPr>
          <p:nvPr>
            <p:ph type="body" sz="quarter" idx="13"/>
          </p:nvPr>
        </p:nvSpPr>
        <p:spPr/>
        <p:txBody>
          <a:bodyPr>
            <a:normAutofit/>
          </a:bodyPr>
          <a:lstStyle/>
          <a:p>
            <a:r>
              <a:rPr lang="zh-TW" altLang="en-US" sz="3200" dirty="0"/>
              <a:t>湯姆用手機拍攝班上慶生活動的影片，並將檔案傳上網路供同學下載，請問下列何者是其最可能的格式？</a:t>
            </a:r>
            <a:endParaRPr lang="zh-TW" altLang="en-US" sz="32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71205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MP3</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699230"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PDF</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755335"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DOC</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712054"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MP4</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17972718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500" fill="hold"/>
                                        <p:tgtEl>
                                          <p:spTgt spid="66"/>
                                        </p:tgtEl>
                                        <p:attrNameLst>
                                          <p:attrName>ppt_w</p:attrName>
                                        </p:attrNameLst>
                                      </p:cBhvr>
                                      <p:tavLst>
                                        <p:tav tm="0">
                                          <p:val>
                                            <p:fltVal val="0"/>
                                          </p:val>
                                        </p:tav>
                                        <p:tav tm="100000">
                                          <p:val>
                                            <p:strVal val="#ppt_w"/>
                                          </p:val>
                                        </p:tav>
                                      </p:tavLst>
                                    </p:anim>
                                    <p:anim calcmode="lin" valueType="num">
                                      <p:cBhvr>
                                        <p:cTn id="25" dur="500" fill="hold"/>
                                        <p:tgtEl>
                                          <p:spTgt spid="66"/>
                                        </p:tgtEl>
                                        <p:attrNameLst>
                                          <p:attrName>ppt_h</p:attrName>
                                        </p:attrNameLst>
                                      </p:cBhvr>
                                      <p:tavLst>
                                        <p:tav tm="0">
                                          <p:val>
                                            <p:fltVal val="0"/>
                                          </p:val>
                                        </p:tav>
                                        <p:tav tm="100000">
                                          <p:val>
                                            <p:strVal val="#ppt_h"/>
                                          </p:val>
                                        </p:tav>
                                      </p:tavLst>
                                    </p:anim>
                                    <p:animEffect transition="in" filter="fade">
                                      <p:cBhvr>
                                        <p:cTn id="26" dur="500"/>
                                        <p:tgtEl>
                                          <p:spTgt spid="66"/>
                                        </p:tgtEl>
                                      </p:cBhvr>
                                    </p:animEffect>
                                  </p:childTnLst>
                                </p:cTn>
                              </p:par>
                              <p:par>
                                <p:cTn id="27" presetID="1" presetClass="entr" presetSubtype="0" fill="hold" grpId="4"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par>
                                <p:cTn id="33" presetID="10" presetClass="exit" presetSubtype="0" fill="hold" grpId="5"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6"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7"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C45D8186-99EE-4364-AA57-C9F4FAA33639}" type="slidenum">
              <a:rPr lang="zh-TW" altLang="en-US" smtClean="0"/>
              <a:t>65</a:t>
            </a:fld>
            <a:endParaRPr lang="zh-TW" altLang="en-US"/>
          </a:p>
        </p:txBody>
      </p:sp>
      <p:sp>
        <p:nvSpPr>
          <p:cNvPr id="31" name="文字版面配置區 30"/>
          <p:cNvSpPr>
            <a:spLocks noGrp="1"/>
          </p:cNvSpPr>
          <p:nvPr>
            <p:ph type="body" sz="quarter" idx="13"/>
          </p:nvPr>
        </p:nvSpPr>
        <p:spPr/>
        <p:txBody>
          <a:bodyPr>
            <a:normAutofit/>
          </a:bodyPr>
          <a:lstStyle/>
          <a:p>
            <a:r>
              <a:rPr lang="zh-TW" altLang="en-US" sz="3200" dirty="0"/>
              <a:t>艾瑪經常透過拍賣網站將一些過季的名牌包包賣給其他網友，請問這樣的交易行為屬於哪一類型的電子商務？</a:t>
            </a:r>
            <a:endParaRPr lang="zh-TW" altLang="en-US" sz="3200" b="1" dirty="0"/>
          </a:p>
        </p:txBody>
      </p:sp>
      <p:grpSp>
        <p:nvGrpSpPr>
          <p:cNvPr id="43" name="A"/>
          <p:cNvGrpSpPr/>
          <p:nvPr/>
        </p:nvGrpSpPr>
        <p:grpSpPr>
          <a:xfrm>
            <a:off x="2107855" y="5076374"/>
            <a:ext cx="3259530" cy="672412"/>
            <a:chOff x="2631154" y="4793600"/>
            <a:chExt cx="3259530" cy="672412"/>
          </a:xfrm>
        </p:grpSpPr>
        <p:sp>
          <p:nvSpPr>
            <p:cNvPr id="37" name="摺角紙張 36"/>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38" name="摺角紙張 37"/>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1" name="文字方塊 40"/>
            <p:cNvSpPr txBox="1"/>
            <p:nvPr/>
          </p:nvSpPr>
          <p:spPr>
            <a:xfrm>
              <a:off x="3267633" y="4910022"/>
              <a:ext cx="670376"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B2B</a:t>
              </a:r>
              <a:endParaRPr lang="zh-TW" altLang="en-US" sz="2000" dirty="0"/>
            </a:p>
          </p:txBody>
        </p:sp>
        <p:sp>
          <p:nvSpPr>
            <p:cNvPr id="42" name="文字方塊 41"/>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A</a:t>
              </a:r>
              <a:endParaRPr lang="zh-TW" altLang="en-US" sz="3000" dirty="0">
                <a:solidFill>
                  <a:schemeClr val="accent2">
                    <a:lumMod val="50000"/>
                  </a:schemeClr>
                </a:solidFill>
                <a:latin typeface="Arial Black" panose="020B0A04020102020204" pitchFamily="34" charset="0"/>
              </a:endParaRPr>
            </a:p>
          </p:txBody>
        </p:sp>
      </p:grpSp>
      <p:grpSp>
        <p:nvGrpSpPr>
          <p:cNvPr id="44" name="B"/>
          <p:cNvGrpSpPr/>
          <p:nvPr/>
        </p:nvGrpSpPr>
        <p:grpSpPr>
          <a:xfrm>
            <a:off x="5508469" y="5076374"/>
            <a:ext cx="3259531" cy="672412"/>
            <a:chOff x="2631154" y="4793600"/>
            <a:chExt cx="3259531" cy="672412"/>
          </a:xfrm>
        </p:grpSpPr>
        <p:sp>
          <p:nvSpPr>
            <p:cNvPr id="45" name="摺角紙張 44"/>
            <p:cNvSpPr/>
            <p:nvPr/>
          </p:nvSpPr>
          <p:spPr>
            <a:xfrm>
              <a:off x="3082685"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46" name="摺角紙張 4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47" name="文字方塊 46"/>
            <p:cNvSpPr txBox="1"/>
            <p:nvPr/>
          </p:nvSpPr>
          <p:spPr>
            <a:xfrm>
              <a:off x="3267633" y="4910022"/>
              <a:ext cx="68480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B2C</a:t>
              </a:r>
              <a:endParaRPr lang="zh-TW" altLang="en-US" sz="2000" dirty="0"/>
            </a:p>
          </p:txBody>
        </p:sp>
        <p:sp>
          <p:nvSpPr>
            <p:cNvPr id="48" name="文字方塊 4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B</a:t>
              </a:r>
              <a:endParaRPr lang="zh-TW" altLang="en-US" sz="3000" dirty="0">
                <a:solidFill>
                  <a:schemeClr val="accent2">
                    <a:lumMod val="50000"/>
                  </a:schemeClr>
                </a:solidFill>
                <a:latin typeface="Arial Black" panose="020B0A04020102020204" pitchFamily="34" charset="0"/>
              </a:endParaRPr>
            </a:p>
          </p:txBody>
        </p:sp>
      </p:grpSp>
      <p:grpSp>
        <p:nvGrpSpPr>
          <p:cNvPr id="49" name="C"/>
          <p:cNvGrpSpPr/>
          <p:nvPr/>
        </p:nvGrpSpPr>
        <p:grpSpPr>
          <a:xfrm>
            <a:off x="2107855" y="5945512"/>
            <a:ext cx="3259530" cy="672412"/>
            <a:chOff x="2631154" y="4793600"/>
            <a:chExt cx="3259530" cy="672412"/>
          </a:xfrm>
        </p:grpSpPr>
        <p:sp>
          <p:nvSpPr>
            <p:cNvPr id="50" name="摺角紙張 49"/>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1" name="摺角紙張 50"/>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2" name="文字方塊 51"/>
            <p:cNvSpPr txBox="1"/>
            <p:nvPr/>
          </p:nvSpPr>
          <p:spPr>
            <a:xfrm>
              <a:off x="3267633" y="4910022"/>
              <a:ext cx="699230"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C2C</a:t>
              </a:r>
              <a:endParaRPr lang="zh-TW" altLang="en-US" sz="2000" dirty="0"/>
            </a:p>
          </p:txBody>
        </p:sp>
        <p:sp>
          <p:nvSpPr>
            <p:cNvPr id="53" name="文字方塊 52"/>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C</a:t>
              </a:r>
              <a:endParaRPr lang="zh-TW" altLang="en-US" sz="3000" dirty="0">
                <a:solidFill>
                  <a:schemeClr val="accent2">
                    <a:lumMod val="50000"/>
                  </a:schemeClr>
                </a:solidFill>
                <a:latin typeface="Arial Black" panose="020B0A04020102020204" pitchFamily="34" charset="0"/>
              </a:endParaRPr>
            </a:p>
          </p:txBody>
        </p:sp>
      </p:grpSp>
      <p:grpSp>
        <p:nvGrpSpPr>
          <p:cNvPr id="54" name="D"/>
          <p:cNvGrpSpPr/>
          <p:nvPr/>
        </p:nvGrpSpPr>
        <p:grpSpPr>
          <a:xfrm>
            <a:off x="5508469" y="5945512"/>
            <a:ext cx="3259530" cy="672412"/>
            <a:chOff x="2631154" y="4793600"/>
            <a:chExt cx="3259530" cy="672412"/>
          </a:xfrm>
        </p:grpSpPr>
        <p:sp>
          <p:nvSpPr>
            <p:cNvPr id="55" name="摺角紙張 54"/>
            <p:cNvSpPr/>
            <p:nvPr/>
          </p:nvSpPr>
          <p:spPr>
            <a:xfrm>
              <a:off x="3082684" y="4793600"/>
              <a:ext cx="2808000" cy="645459"/>
            </a:xfrm>
            <a:prstGeom prst="foldedCorner">
              <a:avLst>
                <a:gd name="adj" fmla="val 22917"/>
              </a:avLst>
            </a:prstGeom>
          </p:spPr>
          <p:style>
            <a:lnRef idx="0">
              <a:schemeClr val="accent1"/>
            </a:lnRef>
            <a:fillRef idx="3">
              <a:schemeClr val="accent1"/>
            </a:fillRef>
            <a:effectRef idx="3">
              <a:schemeClr val="accent1"/>
            </a:effectRef>
            <a:fontRef idx="minor">
              <a:schemeClr val="lt1"/>
            </a:fontRef>
          </p:style>
          <p:txBody>
            <a:bodyPr lIns="0" tIns="0" rIns="0" bIns="0" rtlCol="0" anchor="ctr" anchorCtr="1"/>
            <a:lstStyle/>
            <a:p>
              <a:pPr algn="ctr">
                <a:lnSpc>
                  <a:spcPts val="2000"/>
                </a:lnSpc>
              </a:pPr>
              <a:endParaRPr lang="zh-TW" altLang="en-US" sz="2000" dirty="0"/>
            </a:p>
          </p:txBody>
        </p:sp>
        <p:sp>
          <p:nvSpPr>
            <p:cNvPr id="56" name="摺角紙張 55"/>
            <p:cNvSpPr/>
            <p:nvPr/>
          </p:nvSpPr>
          <p:spPr>
            <a:xfrm rot="20664196">
              <a:off x="2642248" y="4820553"/>
              <a:ext cx="672774" cy="645459"/>
            </a:xfrm>
            <a:prstGeom prst="foldedCorner">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7" name="文字方塊 56"/>
            <p:cNvSpPr txBox="1"/>
            <p:nvPr/>
          </p:nvSpPr>
          <p:spPr>
            <a:xfrm>
              <a:off x="3267633" y="4910022"/>
              <a:ext cx="684803" cy="400110"/>
            </a:xfrm>
            <a:prstGeom prst="rect">
              <a:avLst/>
            </a:prstGeom>
            <a:noFill/>
          </p:spPr>
          <p:txBody>
            <a:bodyPr wrap="none" rtlCol="0">
              <a:spAutoFit/>
            </a:bodyPr>
            <a:lstStyle/>
            <a:p>
              <a:r>
                <a:rPr lang="en-US" altLang="zh-TW" sz="2000" dirty="0">
                  <a:solidFill>
                    <a:prstClr val="white"/>
                  </a:solidFill>
                  <a:latin typeface="Arial" panose="020B0604020202020204" pitchFamily="34" charset="0"/>
                  <a:ea typeface="微軟正黑體" panose="020B0604030504040204" pitchFamily="34" charset="-120"/>
                </a:rPr>
                <a:t>C2B</a:t>
              </a:r>
              <a:endParaRPr lang="zh-TW" altLang="en-US" sz="2000" dirty="0">
                <a:solidFill>
                  <a:prstClr val="white"/>
                </a:solidFill>
                <a:latin typeface="Arial" panose="020B0604020202020204" pitchFamily="34" charset="0"/>
                <a:ea typeface="微軟正黑體" panose="020B0604030504040204" pitchFamily="34" charset="-120"/>
              </a:endParaRPr>
            </a:p>
          </p:txBody>
        </p:sp>
        <p:sp>
          <p:nvSpPr>
            <p:cNvPr id="58" name="文字方塊 57"/>
            <p:cNvSpPr txBox="1"/>
            <p:nvPr/>
          </p:nvSpPr>
          <p:spPr>
            <a:xfrm rot="20516480">
              <a:off x="2631154" y="4831136"/>
              <a:ext cx="484428" cy="553998"/>
            </a:xfrm>
            <a:prstGeom prst="rect">
              <a:avLst/>
            </a:prstGeom>
            <a:noFill/>
          </p:spPr>
          <p:txBody>
            <a:bodyPr wrap="none" rtlCol="0">
              <a:spAutoFit/>
            </a:bodyPr>
            <a:lstStyle/>
            <a:p>
              <a:r>
                <a:rPr lang="en-US" altLang="zh-TW" sz="3000" dirty="0">
                  <a:solidFill>
                    <a:schemeClr val="accent2">
                      <a:lumMod val="50000"/>
                    </a:schemeClr>
                  </a:solidFill>
                  <a:latin typeface="Arial Black" panose="020B0A04020102020204" pitchFamily="34" charset="0"/>
                </a:rPr>
                <a:t>D</a:t>
              </a:r>
              <a:endParaRPr lang="zh-TW" altLang="en-US" sz="3000" dirty="0">
                <a:solidFill>
                  <a:schemeClr val="accent2">
                    <a:lumMod val="50000"/>
                  </a:schemeClr>
                </a:solidFill>
                <a:latin typeface="Arial Black" panose="020B0A04020102020204" pitchFamily="34" charset="0"/>
              </a:endParaRPr>
            </a:p>
          </p:txBody>
        </p:sp>
      </p:grpSp>
      <p:sp>
        <p:nvSpPr>
          <p:cNvPr id="2" name="圓角矩形 1">
            <a:hlinkClick r:id="" action="ppaction://hlinkshowjump?jump=nextslide"/>
          </p:cNvPr>
          <p:cNvSpPr/>
          <p:nvPr/>
        </p:nvSpPr>
        <p:spPr>
          <a:xfrm>
            <a:off x="7834433" y="4190617"/>
            <a:ext cx="1056068" cy="491595"/>
          </a:xfrm>
          <a:prstGeom prst="roundRect">
            <a:avLst/>
          </a:prstGeom>
          <a:blipFill>
            <a:blip r:embed="rId3"/>
            <a:tile tx="0" ty="0" sx="100000" sy="100000" flip="none" algn="tl"/>
          </a:blipFill>
          <a:ln w="28575">
            <a:solidFill>
              <a:srgbClr val="271407"/>
            </a:solidFill>
          </a:ln>
          <a:effectLst>
            <a:outerShdw blurRad="50800" dist="38100" dir="2700000" algn="tl" rotWithShape="0">
              <a:prstClr val="black">
                <a:alpha val="40000"/>
              </a:prstClr>
            </a:outerShdw>
          </a:effectLst>
          <a:scene3d>
            <a:camera prst="obliqueBottomRigh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下一頁</a:t>
            </a:r>
          </a:p>
        </p:txBody>
      </p:sp>
      <p:sp>
        <p:nvSpPr>
          <p:cNvPr id="70" name="BG"/>
          <p:cNvSpPr/>
          <p:nvPr/>
        </p:nvSpPr>
        <p:spPr>
          <a:xfrm>
            <a:off x="0" y="0"/>
            <a:ext cx="9144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2" name="Righ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117" y="1728069"/>
            <a:ext cx="3395766" cy="3401863"/>
          </a:xfrm>
          <a:prstGeom prst="rect">
            <a:avLst/>
          </a:prstGeom>
          <a:noFill/>
          <a:ln>
            <a:noFill/>
          </a:ln>
        </p:spPr>
      </p:pic>
      <p:pic>
        <p:nvPicPr>
          <p:cNvPr id="66" name="Wro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47" y="2032895"/>
            <a:ext cx="2798307" cy="2792210"/>
          </a:xfrm>
          <a:prstGeom prst="rect">
            <a:avLst/>
          </a:prstGeom>
          <a:noFill/>
          <a:ln>
            <a:noFill/>
          </a:ln>
        </p:spPr>
      </p:pic>
    </p:spTree>
    <p:extLst>
      <p:ext uri="{BB962C8B-B14F-4D97-AF65-F5344CB8AC3E}">
        <p14:creationId xmlns:p14="http://schemas.microsoft.com/office/powerpoint/2010/main" val="22639766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xit" presetSubtype="0" fill="hold" grpId="3" nodeType="withEffect">
                                  <p:stCondLst>
                                    <p:cond delay="100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9" restart="whenNotActive" fill="hold" evtFilter="cancelBubble" nodeType="interactiveSeq">
                <p:stCondLst>
                  <p:cond evt="onClick" delay="0">
                    <p:tgtEl>
                      <p:spTgt spid="49"/>
                    </p:tgtEl>
                  </p:cond>
                </p:stCondLst>
                <p:endSync evt="end" delay="0">
                  <p:rtn val="all"/>
                </p:endSync>
                <p:childTnLst>
                  <p:par>
                    <p:cTn id="20" fill="hold">
                      <p:stCondLst>
                        <p:cond delay="0"/>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par>
                          <p:cTn id="29" fill="hold">
                            <p:stCondLst>
                              <p:cond delay="500"/>
                            </p:stCondLst>
                            <p:childTnLst>
                              <p:par>
                                <p:cTn id="30" presetID="10" presetClass="exit" presetSubtype="0" fill="hold" nodeType="afterEffect">
                                  <p:stCondLst>
                                    <p:cond delay="1000"/>
                                  </p:stCondLst>
                                  <p:childTnLst>
                                    <p:animEffect transition="out" filter="fade">
                                      <p:cBhvr>
                                        <p:cTn id="31" dur="500"/>
                                        <p:tgtEl>
                                          <p:spTgt spid="62"/>
                                        </p:tgtEl>
                                      </p:cBhvr>
                                    </p:animEffect>
                                    <p:set>
                                      <p:cBhvr>
                                        <p:cTn id="32" dur="1" fill="hold">
                                          <p:stCondLst>
                                            <p:cond delay="499"/>
                                          </p:stCondLst>
                                        </p:cTn>
                                        <p:tgtEl>
                                          <p:spTgt spid="62"/>
                                        </p:tgtEl>
                                        <p:attrNameLst>
                                          <p:attrName>style.visibility</p:attrName>
                                        </p:attrNameLst>
                                      </p:cBhvr>
                                      <p:to>
                                        <p:strVal val="hidden"/>
                                      </p:to>
                                    </p:set>
                                  </p:childTnLst>
                                </p:cTn>
                              </p:par>
                              <p:par>
                                <p:cTn id="33" presetID="10" presetClass="exit" presetSubtype="0" fill="hold" grpId="1" nodeType="withEffect">
                                  <p:stCondLst>
                                    <p:cond delay="1000"/>
                                  </p:stCondLst>
                                  <p:childTnLst>
                                    <p:animEffect transition="out" filter="fade">
                                      <p:cBhvr>
                                        <p:cTn id="34" dur="500"/>
                                        <p:tgtEl>
                                          <p:spTgt spid="70"/>
                                        </p:tgtEl>
                                      </p:cBhvr>
                                    </p:animEffect>
                                    <p:set>
                                      <p:cBhvr>
                                        <p:cTn id="35"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36" restart="whenNotActive" fill="hold" evtFilter="cancelBubble" nodeType="interactiveSeq">
                <p:stCondLst>
                  <p:cond evt="onClick" delay="0">
                    <p:tgtEl>
                      <p:spTgt spid="54"/>
                    </p:tgtEl>
                  </p:cond>
                </p:stCondLst>
                <p:endSync evt="end" delay="0">
                  <p:rtn val="all"/>
                </p:endSync>
                <p:childTnLst>
                  <p:par>
                    <p:cTn id="37" fill="hold">
                      <p:stCondLst>
                        <p:cond delay="0"/>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par>
                                <p:cTn id="44" presetID="1" presetClass="entr" presetSubtype="0" fill="hold" grpId="6" nodeType="withEffect">
                                  <p:stCondLst>
                                    <p:cond delay="0"/>
                                  </p:stCondLst>
                                  <p:childTnLst>
                                    <p:set>
                                      <p:cBhvr>
                                        <p:cTn id="45" dur="1" fill="hold">
                                          <p:stCondLst>
                                            <p:cond delay="0"/>
                                          </p:stCondLst>
                                        </p:cTn>
                                        <p:tgtEl>
                                          <p:spTgt spid="70"/>
                                        </p:tgtEl>
                                        <p:attrNameLst>
                                          <p:attrName>style.visibility</p:attrName>
                                        </p:attrNameLst>
                                      </p:cBhvr>
                                      <p:to>
                                        <p:strVal val="visible"/>
                                      </p:to>
                                    </p:set>
                                  </p:childTnLst>
                                </p:cTn>
                              </p:par>
                            </p:childTnLst>
                          </p:cTn>
                        </p:par>
                        <p:par>
                          <p:cTn id="46" fill="hold">
                            <p:stCondLst>
                              <p:cond delay="500"/>
                            </p:stCondLst>
                            <p:childTnLst>
                              <p:par>
                                <p:cTn id="47" presetID="10" presetClass="exit" presetSubtype="0" fill="hold" nodeType="afterEffect">
                                  <p:stCondLst>
                                    <p:cond delay="1000"/>
                                  </p:stCondLst>
                                  <p:childTnLst>
                                    <p:animEffect transition="out" filter="fade">
                                      <p:cBhvr>
                                        <p:cTn id="48" dur="500"/>
                                        <p:tgtEl>
                                          <p:spTgt spid="66"/>
                                        </p:tgtEl>
                                      </p:cBhvr>
                                    </p:animEffect>
                                    <p:set>
                                      <p:cBhvr>
                                        <p:cTn id="49" dur="1" fill="hold">
                                          <p:stCondLst>
                                            <p:cond delay="499"/>
                                          </p:stCondLst>
                                        </p:cTn>
                                        <p:tgtEl>
                                          <p:spTgt spid="66"/>
                                        </p:tgtEl>
                                        <p:attrNameLst>
                                          <p:attrName>style.visibility</p:attrName>
                                        </p:attrNameLst>
                                      </p:cBhvr>
                                      <p:to>
                                        <p:strVal val="hidden"/>
                                      </p:to>
                                    </p:set>
                                  </p:childTnLst>
                                </p:cTn>
                              </p:par>
                              <p:par>
                                <p:cTn id="50" presetID="10" presetClass="exit" presetSubtype="0" fill="hold" grpId="7" nodeType="withEffect">
                                  <p:stCondLst>
                                    <p:cond delay="1000"/>
                                  </p:stCondLst>
                                  <p:childTnLst>
                                    <p:animEffect transition="out" filter="fade">
                                      <p:cBhvr>
                                        <p:cTn id="51" dur="500"/>
                                        <p:tgtEl>
                                          <p:spTgt spid="70"/>
                                        </p:tgtEl>
                                      </p:cBhvr>
                                    </p:animEffect>
                                    <p:set>
                                      <p:cBhvr>
                                        <p:cTn id="52"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53" restart="whenNotActive" fill="hold" evtFilter="cancelBubble" nodeType="interactiveSeq">
                <p:stCondLst>
                  <p:cond evt="onClick" delay="0">
                    <p:tgtEl>
                      <p:spTgt spid="43"/>
                    </p:tgtEl>
                  </p:cond>
                </p:stCondLst>
                <p:endSync evt="end" delay="0">
                  <p:rtn val="all"/>
                </p:endSync>
                <p:childTnLst>
                  <p:par>
                    <p:cTn id="54" fill="hold">
                      <p:stCondLst>
                        <p:cond delay="0"/>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p:cTn id="58" dur="500" fill="hold"/>
                                        <p:tgtEl>
                                          <p:spTgt spid="66"/>
                                        </p:tgtEl>
                                        <p:attrNameLst>
                                          <p:attrName>ppt_w</p:attrName>
                                        </p:attrNameLst>
                                      </p:cBhvr>
                                      <p:tavLst>
                                        <p:tav tm="0">
                                          <p:val>
                                            <p:fltVal val="0"/>
                                          </p:val>
                                        </p:tav>
                                        <p:tav tm="100000">
                                          <p:val>
                                            <p:strVal val="#ppt_w"/>
                                          </p:val>
                                        </p:tav>
                                      </p:tavLst>
                                    </p:anim>
                                    <p:anim calcmode="lin" valueType="num">
                                      <p:cBhvr>
                                        <p:cTn id="59" dur="500" fill="hold"/>
                                        <p:tgtEl>
                                          <p:spTgt spid="66"/>
                                        </p:tgtEl>
                                        <p:attrNameLst>
                                          <p:attrName>ppt_h</p:attrName>
                                        </p:attrNameLst>
                                      </p:cBhvr>
                                      <p:tavLst>
                                        <p:tav tm="0">
                                          <p:val>
                                            <p:fltVal val="0"/>
                                          </p:val>
                                        </p:tav>
                                        <p:tav tm="100000">
                                          <p:val>
                                            <p:strVal val="#ppt_h"/>
                                          </p:val>
                                        </p:tav>
                                      </p:tavLst>
                                    </p:anim>
                                    <p:animEffect transition="in" filter="fade">
                                      <p:cBhvr>
                                        <p:cTn id="60" dur="500"/>
                                        <p:tgtEl>
                                          <p:spTgt spid="66"/>
                                        </p:tgtEl>
                                      </p:cBhvr>
                                    </p:animEffect>
                                  </p:childTnLst>
                                </p:cTn>
                              </p:par>
                              <p:par>
                                <p:cTn id="61" presetID="1" presetClass="entr" presetSubtype="0" fill="hold" grpId="4"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10" presetClass="exit" presetSubtype="0" fill="hold" grpId="5" nodeType="withEffect">
                                  <p:stCondLst>
                                    <p:cond delay="1000"/>
                                  </p:stCondLst>
                                  <p:childTnLst>
                                    <p:animEffect transition="out" filter="fade">
                                      <p:cBhvr>
                                        <p:cTn id="68" dur="500"/>
                                        <p:tgtEl>
                                          <p:spTgt spid="70"/>
                                        </p:tgtEl>
                                      </p:cBhvr>
                                    </p:animEffect>
                                    <p:set>
                                      <p:cBhvr>
                                        <p:cTn id="69" dur="1" fill="hold">
                                          <p:stCondLst>
                                            <p:cond delay="499"/>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43"/>
                  </p:tgtEl>
                </p:cond>
              </p:nextCondLst>
            </p:seq>
          </p:childTnLst>
        </p:cTn>
      </p:par>
    </p:tnLst>
    <p:bldLst>
      <p:bldP spid="70" grpId="0" animBg="1"/>
      <p:bldP spid="70" grpId="1" animBg="1"/>
      <p:bldP spid="70" grpId="2" animBg="1"/>
      <p:bldP spid="70" grpId="3" animBg="1"/>
      <p:bldP spid="70" grpId="4" animBg="1"/>
      <p:bldP spid="70" grpId="5" animBg="1"/>
      <p:bldP spid="70" grpId="6" animBg="1"/>
      <p:bldP spid="70" grpId="7"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8457" y="26895"/>
            <a:ext cx="8425543" cy="936000"/>
          </a:xfrm>
        </p:spPr>
        <p:txBody>
          <a:bodyPr/>
          <a:lstStyle/>
          <a:p>
            <a:r>
              <a:rPr lang="zh-TW" altLang="en-US" dirty="0"/>
              <a:t>科技新知</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66</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7" name="矩形 6">
            <a:hlinkClick r:id="rId2" action="ppaction://hlinksldjump" highlightClick="1"/>
          </p:cNvPr>
          <p:cNvSpPr/>
          <p:nvPr/>
        </p:nvSpPr>
        <p:spPr>
          <a:xfrm>
            <a:off x="1908174" y="1610970"/>
            <a:ext cx="3186250" cy="1304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en-US" altLang="zh-TW" sz="2800" dirty="0">
                <a:latin typeface="Arial" panose="020B0604020202020204" pitchFamily="34" charset="0"/>
                <a:ea typeface="微軟正黑體" panose="020B0604030504040204" pitchFamily="34" charset="-120"/>
              </a:rPr>
              <a:t>1. 3D</a:t>
            </a:r>
            <a:r>
              <a:rPr lang="zh-TW" altLang="en-US" sz="2800" dirty="0">
                <a:latin typeface="Arial" panose="020B0604020202020204" pitchFamily="34" charset="0"/>
                <a:ea typeface="微軟正黑體" panose="020B0604030504040204" pitchFamily="34" charset="-120"/>
              </a:rPr>
              <a:t>印表機的應用</a:t>
            </a:r>
          </a:p>
        </p:txBody>
      </p:sp>
      <p:sp>
        <p:nvSpPr>
          <p:cNvPr id="8" name="矩形 7">
            <a:hlinkClick r:id="rId3" action="ppaction://hlinksldjump" highlightClick="1"/>
          </p:cNvPr>
          <p:cNvSpPr/>
          <p:nvPr/>
        </p:nvSpPr>
        <p:spPr>
          <a:xfrm>
            <a:off x="5202000" y="1610970"/>
            <a:ext cx="3186250" cy="13043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en-US" altLang="zh-TW" sz="2800" dirty="0">
                <a:latin typeface="Arial" panose="020B0604020202020204" pitchFamily="34" charset="0"/>
                <a:ea typeface="微軟正黑體" panose="020B0604030504040204" pitchFamily="34" charset="-120"/>
              </a:rPr>
              <a:t>2. </a:t>
            </a:r>
            <a:r>
              <a:rPr lang="zh-TW" altLang="en-US" sz="2800" dirty="0">
                <a:latin typeface="Arial" panose="020B0604020202020204" pitchFamily="34" charset="0"/>
                <a:ea typeface="微軟正黑體" panose="020B0604030504040204" pitchFamily="34" charset="-120"/>
              </a:rPr>
              <a:t>什麼是</a:t>
            </a:r>
            <a:r>
              <a:rPr lang="en-US" altLang="zh-TW" sz="2800" dirty="0">
                <a:latin typeface="Arial" panose="020B0604020202020204" pitchFamily="34" charset="0"/>
                <a:ea typeface="微軟正黑體" panose="020B0604030504040204" pitchFamily="34" charset="-120"/>
              </a:rPr>
              <a:t>NFC</a:t>
            </a:r>
            <a:endParaRPr lang="zh-TW" altLang="en-US" sz="2800" dirty="0">
              <a:latin typeface="Arial" panose="020B0604020202020204" pitchFamily="34" charset="0"/>
              <a:ea typeface="微軟正黑體" panose="020B0604030504040204" pitchFamily="34" charset="-120"/>
            </a:endParaRPr>
          </a:p>
        </p:txBody>
      </p:sp>
      <p:sp>
        <p:nvSpPr>
          <p:cNvPr id="9" name="矩形 8">
            <a:hlinkClick r:id="rId4" action="ppaction://hlinksldjump" highlightClick="1"/>
          </p:cNvPr>
          <p:cNvSpPr/>
          <p:nvPr/>
        </p:nvSpPr>
        <p:spPr>
          <a:xfrm>
            <a:off x="1908174" y="2987798"/>
            <a:ext cx="3186250" cy="1304364"/>
          </a:xfrm>
          <a:prstGeom prst="rect">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363538" indent="-363538"/>
            <a:r>
              <a:rPr lang="en-US" altLang="zh-TW" sz="2800" dirty="0">
                <a:latin typeface="Arial" panose="020B0604020202020204" pitchFamily="34" charset="0"/>
                <a:ea typeface="微軟正黑體" panose="020B0604030504040204" pitchFamily="34" charset="-120"/>
              </a:rPr>
              <a:t>3. NFC</a:t>
            </a:r>
            <a:r>
              <a:rPr lang="zh-TW" altLang="en-US" sz="2800" dirty="0">
                <a:latin typeface="Arial" panose="020B0604020202020204" pitchFamily="34" charset="0"/>
                <a:ea typeface="微軟正黑體" panose="020B0604030504040204" pitchFamily="34" charset="-120"/>
              </a:rPr>
              <a:t>應用</a:t>
            </a:r>
            <a:br>
              <a:rPr lang="en-US" altLang="zh-TW" sz="2800" dirty="0">
                <a:latin typeface="Arial" panose="020B0604020202020204" pitchFamily="34" charset="0"/>
                <a:ea typeface="微軟正黑體" panose="020B0604030504040204" pitchFamily="34" charset="-120"/>
              </a:rPr>
            </a:br>
            <a:r>
              <a:rPr lang="en-US" altLang="zh-TW" sz="2800" dirty="0">
                <a:latin typeface="Arial" panose="020B0604020202020204" pitchFamily="34" charset="0"/>
                <a:ea typeface="微軟正黑體" panose="020B0604030504040204" pitchFamily="34" charset="-120"/>
              </a:rPr>
              <a:t>Apple Pay</a:t>
            </a:r>
            <a:endParaRPr lang="zh-TW" altLang="en-US" sz="2800" dirty="0">
              <a:latin typeface="Arial" panose="020B0604020202020204" pitchFamily="34" charset="0"/>
              <a:ea typeface="微軟正黑體" panose="020B0604030504040204" pitchFamily="34" charset="-120"/>
            </a:endParaRPr>
          </a:p>
        </p:txBody>
      </p:sp>
      <p:sp>
        <p:nvSpPr>
          <p:cNvPr id="10" name="矩形 9">
            <a:hlinkClick r:id="rId5" action="ppaction://hlinksldjump" highlightClick="1"/>
          </p:cNvPr>
          <p:cNvSpPr/>
          <p:nvPr/>
        </p:nvSpPr>
        <p:spPr>
          <a:xfrm>
            <a:off x="5202000" y="2987798"/>
            <a:ext cx="3186250" cy="13043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363538" indent="-363538"/>
            <a:r>
              <a:rPr lang="en-US" altLang="zh-TW" sz="2800" dirty="0">
                <a:latin typeface="Arial" panose="020B0604020202020204" pitchFamily="34" charset="0"/>
                <a:ea typeface="微軟正黑體" panose="020B0604030504040204" pitchFamily="34" charset="-120"/>
              </a:rPr>
              <a:t>4. </a:t>
            </a:r>
            <a:r>
              <a:rPr lang="zh-TW" altLang="en-US" sz="2800" dirty="0">
                <a:latin typeface="Arial" panose="020B0604020202020204" pitchFamily="34" charset="0"/>
                <a:ea typeface="微軟正黑體" panose="020B0604030504040204" pitchFamily="34" charset="-120"/>
              </a:rPr>
              <a:t>智能機器人 </a:t>
            </a:r>
            <a:r>
              <a:rPr lang="en-US" altLang="zh-TW" sz="2800" dirty="0">
                <a:latin typeface="Arial" panose="020B0604020202020204" pitchFamily="34" charset="0"/>
                <a:ea typeface="微軟正黑體" panose="020B0604030504040204" pitchFamily="34" charset="-120"/>
              </a:rPr>
              <a:t>-NAO</a:t>
            </a:r>
            <a:endParaRPr lang="zh-TW" altLang="en-US" sz="2800" dirty="0">
              <a:latin typeface="Arial" panose="020B0604020202020204" pitchFamily="34" charset="0"/>
              <a:ea typeface="微軟正黑體" panose="020B0604030504040204" pitchFamily="34" charset="-120"/>
            </a:endParaRPr>
          </a:p>
        </p:txBody>
      </p:sp>
      <p:sp>
        <p:nvSpPr>
          <p:cNvPr id="12" name="矩形 11">
            <a:hlinkClick r:id="rId6"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7"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8"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9"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365034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2" y="26895"/>
            <a:ext cx="8434888" cy="936000"/>
          </a:xfrm>
        </p:spPr>
        <p:txBody>
          <a:bodyPr/>
          <a:lstStyle/>
          <a:p>
            <a:r>
              <a:rPr lang="en-US" altLang="zh-TW" dirty="0"/>
              <a:t>3D</a:t>
            </a:r>
            <a:r>
              <a:rPr lang="zh-TW" altLang="en-US" dirty="0"/>
              <a:t>印表機的應用 </a:t>
            </a:r>
            <a:r>
              <a:rPr lang="en-US" altLang="zh-TW" dirty="0"/>
              <a:t>– </a:t>
            </a:r>
            <a:r>
              <a:rPr lang="zh-TW" altLang="en-US" dirty="0"/>
              <a:t>食</a:t>
            </a:r>
          </a:p>
        </p:txBody>
      </p:sp>
      <p:sp>
        <p:nvSpPr>
          <p:cNvPr id="5" name="內容版面配置區 4"/>
          <p:cNvSpPr>
            <a:spLocks noGrp="1"/>
          </p:cNvSpPr>
          <p:nvPr>
            <p:ph idx="1"/>
          </p:nvPr>
        </p:nvSpPr>
        <p:spPr>
          <a:xfrm>
            <a:off x="1259541" y="1324200"/>
            <a:ext cx="7234519" cy="5131671"/>
          </a:xfrm>
        </p:spPr>
        <p:txBody>
          <a:bodyPr>
            <a:normAutofit/>
          </a:bodyPr>
          <a:lstStyle/>
          <a:p>
            <a:pPr>
              <a:lnSpc>
                <a:spcPts val="3600"/>
              </a:lnSpc>
              <a:spcBef>
                <a:spcPts val="1200"/>
              </a:spcBef>
            </a:pPr>
            <a:r>
              <a:rPr lang="zh-TW" altLang="en-US" sz="2600" b="1" dirty="0"/>
              <a:t>透過</a:t>
            </a:r>
            <a:r>
              <a:rPr lang="en-US" altLang="zh-TW" sz="2600" b="1" dirty="0"/>
              <a:t>3D</a:t>
            </a:r>
            <a:r>
              <a:rPr lang="zh-TW" altLang="en-US" sz="2600" b="1" dirty="0"/>
              <a:t>食物列印機先製作外裝容器，再放入香菇蕈類的孢子和植物種子，隨著時間過去，香菇和菜苗發芽，外觀也會不斷變化。且這款產品還是可食用的，放入不同植物還能增添不同的風味。</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67</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9" name="圖片 8"/>
          <p:cNvPicPr>
            <a:picLocks noChangeAspect="1"/>
          </p:cNvPicPr>
          <p:nvPr/>
        </p:nvPicPr>
        <p:blipFill rotWithShape="1">
          <a:blip r:embed="rId2">
            <a:extLst>
              <a:ext uri="{28A0092B-C50C-407E-A947-70E740481C1C}">
                <a14:useLocalDpi xmlns:a14="http://schemas.microsoft.com/office/drawing/2010/main" val="0"/>
              </a:ext>
            </a:extLst>
          </a:blip>
          <a:srcRect t="13342" b="10440"/>
          <a:stretch/>
        </p:blipFill>
        <p:spPr>
          <a:xfrm>
            <a:off x="1658700" y="3703179"/>
            <a:ext cx="7086600" cy="2734182"/>
          </a:xfrm>
          <a:prstGeom prst="roundRect">
            <a:avLst>
              <a:gd name="adj" fmla="val 4056"/>
            </a:avLst>
          </a:prstGeom>
        </p:spPr>
      </p:pic>
      <p:sp>
        <p:nvSpPr>
          <p:cNvPr id="14" name="矩形 13">
            <a:hlinkClick r:id="rId3"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4"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7" name="矩形 16">
            <a:hlinkClick r:id="rId6"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7348500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1" y="26895"/>
            <a:ext cx="8434889" cy="936000"/>
          </a:xfrm>
        </p:spPr>
        <p:txBody>
          <a:bodyPr/>
          <a:lstStyle/>
          <a:p>
            <a:r>
              <a:rPr lang="en-US" altLang="zh-TW" dirty="0"/>
              <a:t>3D</a:t>
            </a:r>
            <a:r>
              <a:rPr lang="zh-TW" altLang="en-US" dirty="0"/>
              <a:t>印表機的應用 </a:t>
            </a:r>
            <a:r>
              <a:rPr lang="en-US" altLang="zh-TW" dirty="0"/>
              <a:t>– </a:t>
            </a:r>
            <a:r>
              <a:rPr lang="zh-TW" altLang="en-US" dirty="0"/>
              <a:t>食</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68</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8" name="圖片 7"/>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9111"/>
          <a:stretch/>
        </p:blipFill>
        <p:spPr>
          <a:xfrm>
            <a:off x="1260000" y="1133114"/>
            <a:ext cx="7884000" cy="5478759"/>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1" y="1241884"/>
            <a:ext cx="3866970" cy="2173670"/>
          </a:xfrm>
          <a:prstGeom prst="roundRect">
            <a:avLst>
              <a:gd name="adj" fmla="val 4056"/>
            </a:avLst>
          </a:prstGeom>
        </p:spPr>
      </p:pic>
      <p:sp>
        <p:nvSpPr>
          <p:cNvPr id="9" name="文字方塊 8"/>
          <p:cNvSpPr txBox="1"/>
          <p:nvPr/>
        </p:nvSpPr>
        <p:spPr>
          <a:xfrm>
            <a:off x="1335972" y="6523564"/>
            <a:ext cx="2259914"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資料來源：</a:t>
            </a:r>
            <a:r>
              <a:rPr lang="en-US" altLang="zh-TW" dirty="0" err="1">
                <a:hlinkClick r:id="rId4"/>
              </a:rPr>
              <a:t>Dezeen</a:t>
            </a:r>
            <a:endParaRPr lang="zh-TW" altLang="en-US" dirty="0"/>
          </a:p>
        </p:txBody>
      </p:sp>
      <p:sp>
        <p:nvSpPr>
          <p:cNvPr id="15" name="矩形 14">
            <a:hlinkClick r:id="rId5"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6"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7"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8"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4701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電腦的發展史</a:t>
            </a:r>
          </a:p>
        </p:txBody>
      </p:sp>
      <p:sp>
        <p:nvSpPr>
          <p:cNvPr id="3" name="內容版面配置區 2"/>
          <p:cNvSpPr>
            <a:spLocks noGrp="1"/>
          </p:cNvSpPr>
          <p:nvPr>
            <p:ph idx="1"/>
          </p:nvPr>
        </p:nvSpPr>
        <p:spPr>
          <a:xfrm>
            <a:off x="1079501" y="1215340"/>
            <a:ext cx="7795560" cy="5131671"/>
          </a:xfrm>
        </p:spPr>
        <p:txBody>
          <a:bodyPr>
            <a:normAutofit/>
          </a:bodyPr>
          <a:lstStyle/>
          <a:p>
            <a:pPr>
              <a:lnSpc>
                <a:spcPts val="3600"/>
              </a:lnSpc>
              <a:spcBef>
                <a:spcPts val="1200"/>
              </a:spcBef>
            </a:pPr>
            <a:r>
              <a:rPr lang="en-US" altLang="zh-TW" sz="2600" b="1" dirty="0"/>
              <a:t>1949</a:t>
            </a:r>
            <a:r>
              <a:rPr lang="zh-TW" altLang="zh-TW" sz="2600" b="1" dirty="0"/>
              <a:t>年：</a:t>
            </a:r>
            <a:r>
              <a:rPr lang="en-US" altLang="zh-TW" sz="2600" b="1" dirty="0">
                <a:solidFill>
                  <a:srgbClr val="0070C0"/>
                </a:solidFill>
              </a:rPr>
              <a:t>EDVAC</a:t>
            </a:r>
            <a:r>
              <a:rPr lang="zh-TW" altLang="zh-TW" sz="2600" b="1" dirty="0"/>
              <a:t>（</a:t>
            </a:r>
            <a:r>
              <a:rPr lang="en-US" altLang="zh-TW" sz="2600" b="1" dirty="0"/>
              <a:t>Electronic Discrete Variable Automatic Computer</a:t>
            </a:r>
            <a:r>
              <a:rPr lang="zh-TW" altLang="zh-TW" sz="2600" b="1" dirty="0"/>
              <a:t>）是</a:t>
            </a:r>
            <a:r>
              <a:rPr lang="zh-TW" altLang="zh-TW" sz="2600" b="1" dirty="0">
                <a:solidFill>
                  <a:srgbClr val="0070C0"/>
                </a:solidFill>
              </a:rPr>
              <a:t>第一部依「內儲程式</a:t>
            </a:r>
            <a:r>
              <a:rPr lang="zh-TW" altLang="en-US" sz="2600" b="1" dirty="0">
                <a:solidFill>
                  <a:srgbClr val="0070C0"/>
                </a:solidFill>
              </a:rPr>
              <a:t>」</a:t>
            </a:r>
            <a:r>
              <a:rPr lang="zh-TW" altLang="zh-TW" sz="2600" b="1" dirty="0"/>
              <a:t>（</a:t>
            </a:r>
            <a:r>
              <a:rPr lang="en-US" altLang="zh-TW" sz="2600" b="1" dirty="0"/>
              <a:t>Stored Program</a:t>
            </a:r>
            <a:r>
              <a:rPr lang="zh-TW" altLang="zh-TW" sz="2600" b="1" dirty="0"/>
              <a:t>）</a:t>
            </a:r>
            <a:r>
              <a:rPr lang="zh-TW" altLang="zh-TW" sz="2600" b="1" dirty="0">
                <a:solidFill>
                  <a:srgbClr val="0070C0"/>
                </a:solidFill>
              </a:rPr>
              <a:t>概念設計的電腦</a:t>
            </a:r>
            <a:r>
              <a:rPr lang="zh-TW" altLang="zh-TW" sz="2600" b="1" dirty="0"/>
              <a:t>，范紐曼提出將程序指令和數據一併儲存在電腦中，並使電腦可在程式控制下改變其運算內容。</a:t>
            </a: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6</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5" name="圖片 14"/>
          <p:cNvPicPr/>
          <p:nvPr/>
        </p:nvPicPr>
        <p:blipFill>
          <a:blip r:embed="rId3" cstate="print">
            <a:extLst>
              <a:ext uri="{28A0092B-C50C-407E-A947-70E740481C1C}">
                <a14:useLocalDpi xmlns:a14="http://schemas.microsoft.com/office/drawing/2010/main" val="0"/>
              </a:ext>
            </a:extLst>
          </a:blip>
          <a:stretch>
            <a:fillRect/>
          </a:stretch>
        </p:blipFill>
        <p:spPr>
          <a:xfrm>
            <a:off x="1720183" y="4215600"/>
            <a:ext cx="3608998" cy="2228106"/>
          </a:xfrm>
          <a:prstGeom prst="rect">
            <a:avLst/>
          </a:prstGeom>
        </p:spPr>
      </p:pic>
      <p:sp>
        <p:nvSpPr>
          <p:cNvPr id="18" name="平行四邊形 17"/>
          <p:cNvSpPr/>
          <p:nvPr/>
        </p:nvSpPr>
        <p:spPr>
          <a:xfrm>
            <a:off x="5408823" y="6008119"/>
            <a:ext cx="2852553" cy="429272"/>
          </a:xfrm>
          <a:prstGeom prst="parallelogram">
            <a:avLst/>
          </a:prstGeom>
          <a:ln>
            <a:noFill/>
          </a:ln>
          <a:effectLst>
            <a:outerShdw blurRad="76200" dir="18900000" sy="23000" kx="-1200000" algn="bl" rotWithShape="0">
              <a:prstClr val="black">
                <a:alpha val="20000"/>
              </a:prstClr>
            </a:outerShdw>
          </a:effectLst>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范紐曼與</a:t>
            </a:r>
            <a:r>
              <a:rPr lang="en-US" altLang="zh-TW"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rPr>
              <a:t>EDVAC</a:t>
            </a:r>
            <a:endParaRPr lang="zh-TW" altLang="en-US" sz="2400" b="1" dirty="0">
              <a:ln w="57150">
                <a:noFill/>
              </a:ln>
              <a:solidFill>
                <a:srgbClr val="FF0066"/>
              </a:solidFill>
              <a:effectLst>
                <a:outerShdw blurRad="38100" dist="38100" dir="2700000" algn="tl">
                  <a:schemeClr val="bg1">
                    <a:alpha val="43000"/>
                  </a:schemeClr>
                </a:outerShdw>
              </a:effectLst>
              <a:latin typeface="微軟正黑體" panose="020B0604030504040204" pitchFamily="34" charset="-120"/>
              <a:ea typeface="微軟正黑體" panose="020B0604030504040204" pitchFamily="34" charset="-120"/>
            </a:endParaRPr>
          </a:p>
        </p:txBody>
      </p:sp>
      <p:sp>
        <p:nvSpPr>
          <p:cNvPr id="16" name="矩形 15">
            <a:hlinkClick r:id="rId4"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21" name="矩形 20">
            <a:hlinkClick r:id="rId5"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2" name="矩形 21">
            <a:hlinkClick r:id="rId6"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3" name="矩形 22">
            <a:hlinkClick r:id="rId7"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5043034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2" y="26895"/>
            <a:ext cx="8434888" cy="936000"/>
          </a:xfrm>
        </p:spPr>
        <p:txBody>
          <a:bodyPr/>
          <a:lstStyle/>
          <a:p>
            <a:r>
              <a:rPr lang="en-US" altLang="zh-TW" dirty="0"/>
              <a:t>3D</a:t>
            </a:r>
            <a:r>
              <a:rPr lang="zh-TW" altLang="en-US" dirty="0"/>
              <a:t>印表機的應用 </a:t>
            </a:r>
            <a:r>
              <a:rPr lang="en-US" altLang="zh-TW" dirty="0"/>
              <a:t>– </a:t>
            </a:r>
            <a:r>
              <a:rPr lang="zh-TW" altLang="en-US" dirty="0"/>
              <a:t>衣</a:t>
            </a:r>
          </a:p>
        </p:txBody>
      </p:sp>
      <p:sp>
        <p:nvSpPr>
          <p:cNvPr id="5" name="內容版面配置區 4"/>
          <p:cNvSpPr>
            <a:spLocks noGrp="1"/>
          </p:cNvSpPr>
          <p:nvPr>
            <p:ph idx="1"/>
          </p:nvPr>
        </p:nvSpPr>
        <p:spPr>
          <a:xfrm>
            <a:off x="1248655" y="1324200"/>
            <a:ext cx="7234519" cy="5131671"/>
          </a:xfrm>
        </p:spPr>
        <p:txBody>
          <a:bodyPr>
            <a:normAutofit/>
          </a:bodyPr>
          <a:lstStyle/>
          <a:p>
            <a:pPr>
              <a:lnSpc>
                <a:spcPts val="3600"/>
              </a:lnSpc>
              <a:spcBef>
                <a:spcPts val="1200"/>
              </a:spcBef>
            </a:pPr>
            <a:r>
              <a:rPr lang="en-US" altLang="zh-TW" sz="2600" b="1" dirty="0"/>
              <a:t>3D</a:t>
            </a:r>
            <a:r>
              <a:rPr lang="zh-TW" altLang="en-US" sz="2600" b="1" dirty="0"/>
              <a:t>列印也可以跟時尚畫上等號嗎？</a:t>
            </a:r>
            <a:r>
              <a:rPr lang="en-US" altLang="zh-TW" sz="2600" b="1" dirty="0"/>
              <a:t>N12</a:t>
            </a:r>
            <a:r>
              <a:rPr lang="zh-TW" altLang="en-US" sz="2600" b="1" dirty="0"/>
              <a:t>是世界上第一個完全由</a:t>
            </a:r>
            <a:r>
              <a:rPr lang="en-US" altLang="zh-TW" sz="2600" b="1" dirty="0"/>
              <a:t>3D</a:t>
            </a:r>
            <a:r>
              <a:rPr lang="zh-TW" altLang="en-US" sz="2600" b="1" dirty="0"/>
              <a:t>打印的比基尼。整件比基尼都是直接由</a:t>
            </a:r>
            <a:r>
              <a:rPr lang="en-US" altLang="zh-TW" sz="2600" b="1" dirty="0"/>
              <a:t>3D</a:t>
            </a:r>
            <a:r>
              <a:rPr lang="zh-TW" altLang="en-US" sz="2600" b="1" dirty="0"/>
              <a:t>打印，利用數千個圓板串連接，完全沒有任何縫合。</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69</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4" name="圖片 13"/>
          <p:cNvPicPr/>
          <p:nvPr/>
        </p:nvPicPr>
        <p:blipFill>
          <a:blip r:embed="rId2" cstate="print">
            <a:extLst>
              <a:ext uri="{28A0092B-C50C-407E-A947-70E740481C1C}">
                <a14:useLocalDpi xmlns:a14="http://schemas.microsoft.com/office/drawing/2010/main" val="0"/>
              </a:ext>
            </a:extLst>
          </a:blip>
          <a:stretch>
            <a:fillRect/>
          </a:stretch>
        </p:blipFill>
        <p:spPr>
          <a:xfrm>
            <a:off x="3777343" y="3246284"/>
            <a:ext cx="5257069" cy="3281487"/>
          </a:xfrm>
          <a:prstGeom prst="roundRect">
            <a:avLst>
              <a:gd name="adj" fmla="val 8109"/>
            </a:avLst>
          </a:prstGeom>
        </p:spPr>
      </p:pic>
      <p:sp>
        <p:nvSpPr>
          <p:cNvPr id="15" name="矩形 14">
            <a:hlinkClick r:id="rId3"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6"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0162839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2" y="26895"/>
            <a:ext cx="8434888" cy="936000"/>
          </a:xfrm>
        </p:spPr>
        <p:txBody>
          <a:bodyPr/>
          <a:lstStyle/>
          <a:p>
            <a:r>
              <a:rPr lang="en-US" altLang="zh-TW" dirty="0"/>
              <a:t>3D</a:t>
            </a:r>
            <a:r>
              <a:rPr lang="zh-TW" altLang="en-US" dirty="0"/>
              <a:t>印表機的應用 </a:t>
            </a:r>
            <a:r>
              <a:rPr lang="en-US" altLang="zh-TW" dirty="0"/>
              <a:t>– </a:t>
            </a:r>
            <a:r>
              <a:rPr lang="zh-TW" altLang="en-US" dirty="0"/>
              <a:t>衣</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70</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5" name="圖片 14"/>
          <p:cNvPicPr/>
          <p:nvPr/>
        </p:nvPicPr>
        <p:blipFill>
          <a:blip r:embed="rId2">
            <a:extLst>
              <a:ext uri="{28A0092B-C50C-407E-A947-70E740481C1C}">
                <a14:useLocalDpi xmlns:a14="http://schemas.microsoft.com/office/drawing/2010/main" val="0"/>
              </a:ext>
            </a:extLst>
          </a:blip>
          <a:stretch>
            <a:fillRect/>
          </a:stretch>
        </p:blipFill>
        <p:spPr>
          <a:xfrm>
            <a:off x="1397444" y="1367245"/>
            <a:ext cx="7409099" cy="4939164"/>
          </a:xfrm>
          <a:prstGeom prst="rect">
            <a:avLst/>
          </a:prstGeom>
        </p:spPr>
      </p:pic>
      <p:sp>
        <p:nvSpPr>
          <p:cNvPr id="14" name="矩形 13">
            <a:hlinkClick r:id="rId3"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6"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195767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2" y="26895"/>
            <a:ext cx="8434888" cy="936000"/>
          </a:xfrm>
        </p:spPr>
        <p:txBody>
          <a:bodyPr/>
          <a:lstStyle/>
          <a:p>
            <a:r>
              <a:rPr lang="en-US" altLang="zh-TW" dirty="0"/>
              <a:t>3D</a:t>
            </a:r>
            <a:r>
              <a:rPr lang="zh-TW" altLang="en-US" dirty="0"/>
              <a:t>印表機的應用 </a:t>
            </a:r>
            <a:r>
              <a:rPr lang="en-US" altLang="zh-TW" dirty="0"/>
              <a:t>– </a:t>
            </a:r>
            <a:r>
              <a:rPr lang="zh-TW" altLang="en-US" dirty="0"/>
              <a:t>衣</a:t>
            </a:r>
          </a:p>
        </p:txBody>
      </p:sp>
      <p:sp>
        <p:nvSpPr>
          <p:cNvPr id="5" name="內容版面配置區 4"/>
          <p:cNvSpPr>
            <a:spLocks noGrp="1"/>
          </p:cNvSpPr>
          <p:nvPr>
            <p:ph idx="1"/>
          </p:nvPr>
        </p:nvSpPr>
        <p:spPr>
          <a:xfrm>
            <a:off x="1292198" y="1324200"/>
            <a:ext cx="7234519" cy="5131671"/>
          </a:xfrm>
        </p:spPr>
        <p:txBody>
          <a:bodyPr>
            <a:normAutofit/>
          </a:bodyPr>
          <a:lstStyle/>
          <a:p>
            <a:pPr>
              <a:lnSpc>
                <a:spcPts val="3600"/>
              </a:lnSpc>
              <a:spcBef>
                <a:spcPts val="1200"/>
              </a:spcBef>
            </a:pPr>
            <a:r>
              <a:rPr lang="zh-TW" altLang="en-US" sz="2600" b="1" dirty="0"/>
              <a:t>除了衣服之外，名為“神話</a:t>
            </a:r>
            <a:r>
              <a:rPr lang="en-US" altLang="zh-TW" sz="2600" b="1" dirty="0"/>
              <a:t>(Myth)”</a:t>
            </a:r>
            <a:r>
              <a:rPr lang="zh-TW" altLang="en-US" sz="2600" b="1" dirty="0"/>
              <a:t>的流行鞋款，也是首款完全由</a:t>
            </a:r>
            <a:r>
              <a:rPr lang="en-US" altLang="zh-TW" sz="2600" b="1" dirty="0"/>
              <a:t>3D</a:t>
            </a:r>
            <a:r>
              <a:rPr lang="zh-TW" altLang="en-US" sz="2600" b="1" dirty="0"/>
              <a:t>打印的鞋子。</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71</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5" name="圖片 14"/>
          <p:cNvPicPr/>
          <p:nvPr/>
        </p:nvPicPr>
        <p:blipFill>
          <a:blip r:embed="rId2">
            <a:extLst>
              <a:ext uri="{28A0092B-C50C-407E-A947-70E740481C1C}">
                <a14:useLocalDpi xmlns:a14="http://schemas.microsoft.com/office/drawing/2010/main" val="0"/>
              </a:ext>
            </a:extLst>
          </a:blip>
          <a:stretch>
            <a:fillRect/>
          </a:stretch>
        </p:blipFill>
        <p:spPr>
          <a:xfrm>
            <a:off x="2895600" y="2577151"/>
            <a:ext cx="5928872" cy="3952392"/>
          </a:xfrm>
          <a:prstGeom prst="rect">
            <a:avLst/>
          </a:prstGeom>
        </p:spPr>
      </p:pic>
      <p:sp>
        <p:nvSpPr>
          <p:cNvPr id="14" name="矩形 13">
            <a:hlinkClick r:id="rId3"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6"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286852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7571" y="26895"/>
            <a:ext cx="8436429" cy="936000"/>
          </a:xfrm>
        </p:spPr>
        <p:txBody>
          <a:bodyPr/>
          <a:lstStyle/>
          <a:p>
            <a:r>
              <a:rPr lang="en-US" altLang="zh-TW" dirty="0"/>
              <a:t>3D</a:t>
            </a:r>
            <a:r>
              <a:rPr lang="zh-TW" altLang="en-US" dirty="0"/>
              <a:t>印表機的應用 </a:t>
            </a:r>
            <a:r>
              <a:rPr lang="en-US" altLang="zh-TW" dirty="0"/>
              <a:t>– </a:t>
            </a:r>
            <a:r>
              <a:rPr lang="zh-TW" altLang="en-US" dirty="0"/>
              <a:t>衣</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72</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4" name="圖片 13"/>
          <p:cNvPicPr/>
          <p:nvPr/>
        </p:nvPicPr>
        <p:blipFill rotWithShape="1">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l="8526" t="26512" r="13299" b="9903"/>
          <a:stretch/>
        </p:blipFill>
        <p:spPr>
          <a:xfrm>
            <a:off x="1528061" y="1597956"/>
            <a:ext cx="7320103" cy="3969125"/>
          </a:xfrm>
          <a:prstGeom prst="rect">
            <a:avLst/>
          </a:prstGeom>
        </p:spPr>
      </p:pic>
      <p:sp>
        <p:nvSpPr>
          <p:cNvPr id="15" name="矩形 14">
            <a:hlinkClick r:id="rId3"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6"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4524226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1" y="26895"/>
            <a:ext cx="8434889" cy="936000"/>
          </a:xfrm>
        </p:spPr>
        <p:txBody>
          <a:bodyPr/>
          <a:lstStyle/>
          <a:p>
            <a:r>
              <a:rPr lang="en-US" altLang="zh-TW" dirty="0"/>
              <a:t>3D</a:t>
            </a:r>
            <a:r>
              <a:rPr lang="zh-TW" altLang="en-US" dirty="0"/>
              <a:t>印表機的應用 </a:t>
            </a:r>
            <a:r>
              <a:rPr lang="en-US" altLang="zh-TW" dirty="0"/>
              <a:t>– </a:t>
            </a:r>
            <a:r>
              <a:rPr lang="zh-TW" altLang="en-US" dirty="0"/>
              <a:t>住</a:t>
            </a:r>
          </a:p>
        </p:txBody>
      </p:sp>
      <p:sp>
        <p:nvSpPr>
          <p:cNvPr id="5" name="內容版面配置區 4"/>
          <p:cNvSpPr>
            <a:spLocks noGrp="1"/>
          </p:cNvSpPr>
          <p:nvPr>
            <p:ph idx="1"/>
          </p:nvPr>
        </p:nvSpPr>
        <p:spPr>
          <a:xfrm>
            <a:off x="1303084" y="1324200"/>
            <a:ext cx="7234519" cy="5131671"/>
          </a:xfrm>
        </p:spPr>
        <p:txBody>
          <a:bodyPr>
            <a:normAutofit/>
          </a:bodyPr>
          <a:lstStyle/>
          <a:p>
            <a:pPr>
              <a:lnSpc>
                <a:spcPts val="3600"/>
              </a:lnSpc>
            </a:pPr>
            <a:r>
              <a:rPr lang="zh-TW" altLang="zh-TW" sz="2600" b="1" dirty="0"/>
              <a:t>房子也能用</a:t>
            </a:r>
            <a:r>
              <a:rPr lang="en-US" altLang="zh-TW" sz="2600" b="1" dirty="0"/>
              <a:t>3D</a:t>
            </a:r>
            <a:r>
              <a:rPr lang="zh-TW" altLang="zh-TW" sz="2600" b="1" dirty="0"/>
              <a:t>列印嗎？</a:t>
            </a:r>
            <a:r>
              <a:rPr lang="en-US" altLang="zh-TW" sz="2600" b="1" dirty="0"/>
              <a:t>3D</a:t>
            </a:r>
            <a:r>
              <a:rPr lang="zh-TW" altLang="zh-TW" sz="2600" b="1" dirty="0"/>
              <a:t>列印技術不斷推陳出新，透過精密的技算與接合，房子也可以</a:t>
            </a:r>
            <a:r>
              <a:rPr lang="en-US" altLang="zh-TW" sz="2600" b="1" dirty="0"/>
              <a:t>”</a:t>
            </a:r>
            <a:r>
              <a:rPr lang="zh-TW" altLang="zh-TW" sz="2600" b="1" dirty="0"/>
              <a:t>印</a:t>
            </a:r>
            <a:r>
              <a:rPr lang="en-US" altLang="zh-TW" sz="2600" b="1" dirty="0"/>
              <a:t>”</a:t>
            </a:r>
            <a:r>
              <a:rPr lang="zh-TW" altLang="zh-TW" sz="2600" b="1" dirty="0"/>
              <a:t>出來。在南加州大學</a:t>
            </a:r>
            <a:r>
              <a:rPr lang="en-US" altLang="zh-TW" sz="2600" b="1" dirty="0" err="1"/>
              <a:t>Behrokh</a:t>
            </a:r>
            <a:r>
              <a:rPr lang="en-US" altLang="zh-TW" sz="2600" b="1" dirty="0"/>
              <a:t> </a:t>
            </a:r>
            <a:r>
              <a:rPr lang="en-US" altLang="zh-TW" sz="2600" b="1" dirty="0" err="1"/>
              <a:t>Khoshnevis</a:t>
            </a:r>
            <a:r>
              <a:rPr lang="zh-TW" altLang="zh-TW" sz="2600" b="1" dirty="0"/>
              <a:t>教授已經建立了一個巨大的</a:t>
            </a:r>
            <a:r>
              <a:rPr lang="en-US" altLang="zh-TW" sz="2600" b="1" dirty="0"/>
              <a:t>3D</a:t>
            </a:r>
            <a:r>
              <a:rPr lang="zh-TW" altLang="zh-TW" sz="2600" b="1" dirty="0"/>
              <a:t>打印機，它可以在</a:t>
            </a:r>
            <a:r>
              <a:rPr lang="en-US" altLang="zh-TW" sz="2600" b="1" dirty="0"/>
              <a:t>24</a:t>
            </a:r>
            <a:r>
              <a:rPr lang="zh-TW" altLang="zh-TW" sz="2600" b="1" dirty="0"/>
              <a:t>小時內建造一所房子。</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73</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4" name="圖片 13"/>
          <p:cNvPicPr/>
          <p:nvPr/>
        </p:nvPicPr>
        <p:blipFill rotWithShape="1">
          <a:blip r:embed="rId2">
            <a:clrChange>
              <a:clrFrom>
                <a:srgbClr val="FFFDFF"/>
              </a:clrFrom>
              <a:clrTo>
                <a:srgbClr val="FFFDFF">
                  <a:alpha val="0"/>
                </a:srgbClr>
              </a:clrTo>
            </a:clrChange>
            <a:extLst>
              <a:ext uri="{BEBA8EAE-BF5A-486C-A8C5-ECC9F3942E4B}">
                <a14:imgProps xmlns:a14="http://schemas.microsoft.com/office/drawing/2010/main">
                  <a14:imgLayer r:embed="rId3">
                    <a14:imgEffect>
                      <a14:backgroundRemoval t="14398" b="90489" l="13508" r="87580"/>
                    </a14:imgEffect>
                  </a14:imgLayer>
                </a14:imgProps>
              </a:ext>
              <a:ext uri="{28A0092B-C50C-407E-A947-70E740481C1C}">
                <a14:useLocalDpi xmlns:a14="http://schemas.microsoft.com/office/drawing/2010/main" val="0"/>
              </a:ext>
            </a:extLst>
          </a:blip>
          <a:srcRect l="4249" t="4887" r="13628"/>
          <a:stretch/>
        </p:blipFill>
        <p:spPr>
          <a:xfrm>
            <a:off x="3854179" y="3689659"/>
            <a:ext cx="5277396" cy="2903425"/>
          </a:xfrm>
          <a:prstGeom prst="rect">
            <a:avLst/>
          </a:prstGeom>
          <a:noFill/>
          <a:ln>
            <a:noFill/>
          </a:ln>
        </p:spPr>
      </p:pic>
      <p:sp>
        <p:nvSpPr>
          <p:cNvPr id="15" name="矩形 14">
            <a:hlinkClick r:id="rId4"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5"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6"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7"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pic>
        <p:nvPicPr>
          <p:cNvPr id="13" name="圖片 12">
            <a:hlinkClick r:id="rId8"/>
            <a:extLst>
              <a:ext uri="{FF2B5EF4-FFF2-40B4-BE49-F238E27FC236}">
                <a16:creationId xmlns:a16="http://schemas.microsoft.com/office/drawing/2014/main" id="{DD53FFCF-3F76-4716-A8B3-30C5D063496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3633" b="14857"/>
          <a:stretch/>
        </p:blipFill>
        <p:spPr>
          <a:xfrm>
            <a:off x="1338035" y="5956507"/>
            <a:ext cx="667476" cy="477313"/>
          </a:xfrm>
          <a:prstGeom prst="rect">
            <a:avLst/>
          </a:prstGeom>
        </p:spPr>
      </p:pic>
      <p:sp>
        <p:nvSpPr>
          <p:cNvPr id="19" name="文字方塊 18">
            <a:extLst>
              <a:ext uri="{FF2B5EF4-FFF2-40B4-BE49-F238E27FC236}">
                <a16:creationId xmlns:a16="http://schemas.microsoft.com/office/drawing/2014/main" id="{CE82446C-8F2E-4971-A44F-499207055BC6}"/>
              </a:ext>
            </a:extLst>
          </p:cNvPr>
          <p:cNvSpPr txBox="1"/>
          <p:nvPr/>
        </p:nvSpPr>
        <p:spPr>
          <a:xfrm>
            <a:off x="2022695" y="6010497"/>
            <a:ext cx="2155606" cy="369332"/>
          </a:xfrm>
          <a:prstGeom prst="rect">
            <a:avLst/>
          </a:prstGeom>
          <a:noFill/>
        </p:spPr>
        <p:txBody>
          <a:bodyPr wrap="square" rtlCol="0">
            <a:spAutoFit/>
          </a:bodyPr>
          <a:lstStyle/>
          <a:p>
            <a:pPr algn="ctr"/>
            <a:r>
              <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rPr>
              <a:t>3D“</a:t>
            </a: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列印”的房子</a:t>
            </a:r>
          </a:p>
        </p:txBody>
      </p:sp>
    </p:spTree>
    <p:extLst>
      <p:ext uri="{BB962C8B-B14F-4D97-AF65-F5344CB8AC3E}">
        <p14:creationId xmlns:p14="http://schemas.microsoft.com/office/powerpoint/2010/main" val="443736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2" y="26895"/>
            <a:ext cx="8434888" cy="936000"/>
          </a:xfrm>
        </p:spPr>
        <p:txBody>
          <a:bodyPr/>
          <a:lstStyle/>
          <a:p>
            <a:r>
              <a:rPr lang="en-US" altLang="zh-TW" dirty="0"/>
              <a:t>3D</a:t>
            </a:r>
            <a:r>
              <a:rPr lang="zh-TW" altLang="en-US" dirty="0"/>
              <a:t>印表機的應用 </a:t>
            </a:r>
            <a:r>
              <a:rPr lang="en-US" altLang="zh-TW" dirty="0"/>
              <a:t>– </a:t>
            </a:r>
            <a:r>
              <a:rPr lang="zh-TW" altLang="en-US" dirty="0"/>
              <a:t>住</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74</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5" name="圖片 14"/>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9997" y="962895"/>
            <a:ext cx="4909708" cy="3681108"/>
          </a:xfrm>
          <a:prstGeom prst="rect">
            <a:avLst/>
          </a:prstGeom>
        </p:spPr>
      </p:pic>
      <p:pic>
        <p:nvPicPr>
          <p:cNvPr id="16" name="圖片 15"/>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t="6956" r="4222"/>
          <a:stretch/>
        </p:blipFill>
        <p:spPr>
          <a:xfrm>
            <a:off x="3321424" y="3361765"/>
            <a:ext cx="5795682" cy="3166006"/>
          </a:xfrm>
          <a:prstGeom prst="rect">
            <a:avLst/>
          </a:prstGeom>
        </p:spPr>
      </p:pic>
      <p:sp>
        <p:nvSpPr>
          <p:cNvPr id="14" name="矩形 13">
            <a:hlinkClick r:id="rId4"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9" name="矩形 18">
            <a:hlinkClick r:id="rId7"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304263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2" y="26895"/>
            <a:ext cx="8434888" cy="936000"/>
          </a:xfrm>
        </p:spPr>
        <p:txBody>
          <a:bodyPr/>
          <a:lstStyle/>
          <a:p>
            <a:r>
              <a:rPr lang="en-US" altLang="zh-TW" dirty="0"/>
              <a:t>3D</a:t>
            </a:r>
            <a:r>
              <a:rPr lang="zh-TW" altLang="en-US" dirty="0"/>
              <a:t>印表機的應用 </a:t>
            </a:r>
            <a:r>
              <a:rPr lang="en-US" altLang="zh-TW" dirty="0"/>
              <a:t>– </a:t>
            </a:r>
            <a:r>
              <a:rPr lang="zh-TW" altLang="en-US" dirty="0"/>
              <a:t>行</a:t>
            </a:r>
          </a:p>
        </p:txBody>
      </p:sp>
      <p:sp>
        <p:nvSpPr>
          <p:cNvPr id="5" name="內容版面配置區 4"/>
          <p:cNvSpPr>
            <a:spLocks noGrp="1"/>
          </p:cNvSpPr>
          <p:nvPr>
            <p:ph idx="1"/>
          </p:nvPr>
        </p:nvSpPr>
        <p:spPr>
          <a:xfrm>
            <a:off x="1292198" y="1422174"/>
            <a:ext cx="6970059" cy="5131671"/>
          </a:xfrm>
        </p:spPr>
        <p:txBody>
          <a:bodyPr>
            <a:normAutofit/>
          </a:bodyPr>
          <a:lstStyle/>
          <a:p>
            <a:pPr>
              <a:lnSpc>
                <a:spcPts val="3600"/>
              </a:lnSpc>
              <a:spcBef>
                <a:spcPts val="1200"/>
              </a:spcBef>
            </a:pPr>
            <a:r>
              <a:rPr lang="zh-TW" altLang="zh-TW" sz="2600" b="1" dirty="0"/>
              <a:t>美國一家汽車製造商</a:t>
            </a:r>
            <a:r>
              <a:rPr lang="en-US" altLang="zh-TW" sz="2600" b="1" dirty="0"/>
              <a:t>Local Motors</a:t>
            </a:r>
            <a:r>
              <a:rPr lang="zh-TW" altLang="zh-TW" sz="2600" b="1" dirty="0"/>
              <a:t>，在</a:t>
            </a:r>
            <a:r>
              <a:rPr lang="en-US" altLang="zh-TW" sz="2600" b="1" dirty="0"/>
              <a:t>2014</a:t>
            </a:r>
            <a:r>
              <a:rPr lang="zh-TW" altLang="zh-TW" sz="2600" b="1" dirty="0"/>
              <a:t>年發表一款使用</a:t>
            </a:r>
            <a:r>
              <a:rPr lang="en-US" altLang="zh-TW" sz="2600" b="1" dirty="0"/>
              <a:t>3D</a:t>
            </a:r>
            <a:r>
              <a:rPr lang="zh-TW" altLang="zh-TW" sz="2600" b="1" dirty="0"/>
              <a:t>列印技術的「</a:t>
            </a:r>
            <a:r>
              <a:rPr lang="en-US" altLang="zh-TW" sz="2600" b="1" dirty="0"/>
              <a:t>Strati</a:t>
            </a:r>
            <a:r>
              <a:rPr lang="zh-TW" altLang="zh-TW" sz="2600" b="1" dirty="0"/>
              <a:t>」電動汽車。整部汽車的底盤、車架、車身及部份的車內零件，都是使用</a:t>
            </a:r>
            <a:r>
              <a:rPr lang="en-US" altLang="zh-TW" sz="2600" b="1" dirty="0"/>
              <a:t>3D</a:t>
            </a:r>
            <a:r>
              <a:rPr lang="zh-TW" altLang="zh-TW" sz="2600" b="1" dirty="0"/>
              <a:t>印表機製作。除了電池、馬達、線路零件外，幾手整部車都是印出來的！</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75</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14" name="矩形 13">
            <a:hlinkClick r:id="rId2"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5" name="矩形 14">
            <a:hlinkClick r:id="rId3"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7" name="矩形 16">
            <a:hlinkClick r:id="rId5"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800694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2" y="26895"/>
            <a:ext cx="8434888" cy="936000"/>
          </a:xfrm>
        </p:spPr>
        <p:txBody>
          <a:bodyPr/>
          <a:lstStyle/>
          <a:p>
            <a:r>
              <a:rPr lang="en-US" altLang="zh-TW" dirty="0"/>
              <a:t>3D</a:t>
            </a:r>
            <a:r>
              <a:rPr lang="zh-TW" altLang="en-US" dirty="0"/>
              <a:t>印表機的應用 </a:t>
            </a:r>
            <a:r>
              <a:rPr lang="en-US" altLang="zh-TW" dirty="0"/>
              <a:t>– </a:t>
            </a:r>
            <a:r>
              <a:rPr lang="zh-TW" altLang="en-US" dirty="0"/>
              <a:t>行</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76</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4" name="圖片 13"/>
          <p:cNvPicPr/>
          <p:nvPr/>
        </p:nvPicPr>
        <p:blipFill>
          <a:blip r:embed="rId2" cstate="print">
            <a:extLst>
              <a:ext uri="{28A0092B-C50C-407E-A947-70E740481C1C}">
                <a14:useLocalDpi xmlns:a14="http://schemas.microsoft.com/office/drawing/2010/main" val="0"/>
              </a:ext>
            </a:extLst>
          </a:blip>
          <a:stretch>
            <a:fillRect/>
          </a:stretch>
        </p:blipFill>
        <p:spPr>
          <a:xfrm>
            <a:off x="1285303" y="1553631"/>
            <a:ext cx="7845250" cy="4412859"/>
          </a:xfrm>
          <a:prstGeom prst="rect">
            <a:avLst/>
          </a:prstGeom>
        </p:spPr>
      </p:pic>
      <p:sp>
        <p:nvSpPr>
          <p:cNvPr id="15" name="矩形 14">
            <a:hlinkClick r:id="rId3"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6" name="矩形 15">
            <a:hlinkClick r:id="rId4"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7" name="矩形 16">
            <a:hlinkClick r:id="rId5"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8" name="矩形 17">
            <a:hlinkClick r:id="rId6"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370470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1" y="26895"/>
            <a:ext cx="8434889" cy="936000"/>
          </a:xfrm>
        </p:spPr>
        <p:txBody>
          <a:bodyPr/>
          <a:lstStyle/>
          <a:p>
            <a:r>
              <a:rPr lang="zh-TW" altLang="en-US" dirty="0"/>
              <a:t>什麼是</a:t>
            </a:r>
            <a:r>
              <a:rPr lang="en-US" altLang="zh-TW" dirty="0"/>
              <a:t>NFC</a:t>
            </a:r>
            <a:endParaRPr lang="zh-TW" altLang="en-US" dirty="0"/>
          </a:p>
        </p:txBody>
      </p:sp>
      <p:sp>
        <p:nvSpPr>
          <p:cNvPr id="5" name="內容版面配置區 4"/>
          <p:cNvSpPr>
            <a:spLocks noGrp="1"/>
          </p:cNvSpPr>
          <p:nvPr>
            <p:ph idx="1"/>
          </p:nvPr>
        </p:nvSpPr>
        <p:spPr>
          <a:xfrm>
            <a:off x="1194228" y="1302428"/>
            <a:ext cx="7427258" cy="5131671"/>
          </a:xfrm>
        </p:spPr>
        <p:txBody>
          <a:bodyPr>
            <a:normAutofit/>
          </a:bodyPr>
          <a:lstStyle/>
          <a:p>
            <a:pPr>
              <a:lnSpc>
                <a:spcPts val="3600"/>
              </a:lnSpc>
            </a:pPr>
            <a:r>
              <a:rPr lang="en-US" altLang="zh-TW" sz="2600" b="1" dirty="0">
                <a:solidFill>
                  <a:srgbClr val="0070C0"/>
                </a:solidFill>
              </a:rPr>
              <a:t>NFC</a:t>
            </a:r>
            <a:r>
              <a:rPr lang="en-US" altLang="zh-TW" sz="2600" b="1" dirty="0"/>
              <a:t> (Near-field Communication) </a:t>
            </a:r>
            <a:r>
              <a:rPr lang="zh-TW" altLang="en-US" sz="2600" b="1" dirty="0"/>
              <a:t>，中文為</a:t>
            </a:r>
            <a:r>
              <a:rPr lang="zh-TW" altLang="en-US" sz="2600" b="1" dirty="0">
                <a:solidFill>
                  <a:srgbClr val="0070C0"/>
                </a:solidFill>
              </a:rPr>
              <a:t>「近距離無線通訊」</a:t>
            </a:r>
            <a:r>
              <a:rPr lang="zh-TW" altLang="en-US" sz="2600" b="1" dirty="0"/>
              <a:t>技術，讓兩個電子裝置</a:t>
            </a:r>
            <a:r>
              <a:rPr lang="zh-TW" altLang="en-US" sz="2600" b="1" dirty="0">
                <a:solidFill>
                  <a:srgbClr val="0070C0"/>
                </a:solidFill>
              </a:rPr>
              <a:t>在非常短的距離進行資料傳輸</a:t>
            </a:r>
            <a:r>
              <a:rPr lang="zh-TW" altLang="en-US" sz="2600" b="1" dirty="0"/>
              <a:t>，只要手機有這項技術，就可以和感應式讀卡機進行交易。</a:t>
            </a:r>
            <a:r>
              <a:rPr lang="en-US" altLang="zh-TW" sz="2600" b="1" dirty="0"/>
              <a:t>NFC</a:t>
            </a:r>
            <a:r>
              <a:rPr lang="zh-TW" altLang="en-US" sz="2600" b="1" dirty="0"/>
              <a:t>的短距離通訊特性正是其優點，由於</a:t>
            </a:r>
            <a:r>
              <a:rPr lang="zh-TW" altLang="en-US" sz="2600" b="1" dirty="0">
                <a:solidFill>
                  <a:srgbClr val="0070C0"/>
                </a:solidFill>
              </a:rPr>
              <a:t>耗電量低、一次只和一台機器連結，擁有較高的保密性與安全性</a:t>
            </a:r>
            <a:r>
              <a:rPr lang="zh-TW" altLang="en-US" sz="2600" b="1" dirty="0"/>
              <a:t>，</a:t>
            </a:r>
            <a:r>
              <a:rPr lang="en-US" altLang="zh-TW" sz="2600" b="1" dirty="0"/>
              <a:t>NFC</a:t>
            </a:r>
            <a:r>
              <a:rPr lang="zh-TW" altLang="en-US" sz="2600" b="1" dirty="0"/>
              <a:t>有利於信用卡交易時避免被盜用。</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77</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7770" y="4459805"/>
            <a:ext cx="2757289" cy="2067966"/>
          </a:xfrm>
          <a:prstGeom prst="roundRect">
            <a:avLst>
              <a:gd name="adj" fmla="val 4056"/>
            </a:avLst>
          </a:prstGeom>
        </p:spPr>
      </p:pic>
      <p:pic>
        <p:nvPicPr>
          <p:cNvPr id="7" name="圖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14726" y="4553668"/>
            <a:ext cx="2339228" cy="2339228"/>
          </a:xfrm>
          <a:prstGeom prst="rect">
            <a:avLst/>
          </a:prstGeom>
        </p:spPr>
      </p:pic>
      <p:sp>
        <p:nvSpPr>
          <p:cNvPr id="12" name="矩形 11">
            <a:hlinkClick r:id="rId4"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5"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725004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1" y="26895"/>
            <a:ext cx="8434889" cy="936000"/>
          </a:xfrm>
        </p:spPr>
        <p:txBody>
          <a:bodyPr/>
          <a:lstStyle/>
          <a:p>
            <a:r>
              <a:rPr lang="en-US" altLang="zh-TW" dirty="0"/>
              <a:t>NFC</a:t>
            </a:r>
            <a:r>
              <a:rPr lang="zh-TW" altLang="en-US" dirty="0"/>
              <a:t>應用 </a:t>
            </a:r>
            <a:r>
              <a:rPr lang="en-US" altLang="zh-TW" dirty="0"/>
              <a:t>– Apple Pay</a:t>
            </a:r>
            <a:endParaRPr lang="zh-TW" altLang="en-US" dirty="0"/>
          </a:p>
        </p:txBody>
      </p:sp>
      <p:sp>
        <p:nvSpPr>
          <p:cNvPr id="5" name="內容版面配置區 4"/>
          <p:cNvSpPr>
            <a:spLocks noGrp="1"/>
          </p:cNvSpPr>
          <p:nvPr>
            <p:ph idx="1"/>
          </p:nvPr>
        </p:nvSpPr>
        <p:spPr>
          <a:xfrm>
            <a:off x="1292198" y="1324200"/>
            <a:ext cx="7234519" cy="5131671"/>
          </a:xfrm>
        </p:spPr>
        <p:txBody>
          <a:bodyPr>
            <a:normAutofit/>
          </a:bodyPr>
          <a:lstStyle/>
          <a:p>
            <a:pPr>
              <a:lnSpc>
                <a:spcPts val="3600"/>
              </a:lnSpc>
            </a:pPr>
            <a:r>
              <a:rPr lang="en-US" altLang="zh-TW" sz="2600" b="1" dirty="0"/>
              <a:t>Apple Pay</a:t>
            </a:r>
            <a:r>
              <a:rPr lang="zh-TW" altLang="en-US" sz="2600" b="1" dirty="0"/>
              <a:t>行動支付的服務已預裝在</a:t>
            </a:r>
            <a:r>
              <a:rPr lang="en-US" altLang="zh-TW" sz="2600" b="1" dirty="0"/>
              <a:t>iPhone(6/6 Plus)</a:t>
            </a:r>
            <a:r>
              <a:rPr lang="zh-TW" altLang="en-US" sz="2600" b="1" dirty="0"/>
              <a:t>手機與</a:t>
            </a:r>
            <a:r>
              <a:rPr lang="en-US" altLang="zh-TW" sz="2600" b="1" dirty="0"/>
              <a:t>NFC</a:t>
            </a:r>
            <a:r>
              <a:rPr lang="zh-TW" altLang="en-US" sz="2600" b="1" dirty="0"/>
              <a:t>中，搭配</a:t>
            </a:r>
            <a:r>
              <a:rPr lang="en-US" altLang="zh-TW" sz="2600" b="1" dirty="0"/>
              <a:t>Touch ID</a:t>
            </a:r>
            <a:r>
              <a:rPr lang="zh-TW" altLang="en-US" sz="2600" b="1" dirty="0"/>
              <a:t>指紋辨識功能，使用者只要將自己的信用卡卡號輸入</a:t>
            </a:r>
            <a:r>
              <a:rPr lang="en-US" altLang="zh-TW" sz="2600" b="1" dirty="0"/>
              <a:t>iPhone</a:t>
            </a:r>
            <a:r>
              <a:rPr lang="zh-TW" altLang="en-US" sz="2600" b="1" dirty="0"/>
              <a:t>裡的</a:t>
            </a:r>
            <a:r>
              <a:rPr lang="en-US" altLang="zh-TW" sz="2600" b="1" dirty="0"/>
              <a:t>Passbook</a:t>
            </a:r>
            <a:r>
              <a:rPr lang="zh-TW" altLang="en-US" sz="2600" b="1" dirty="0"/>
              <a:t>應用程式中，就可以使用</a:t>
            </a:r>
            <a:r>
              <a:rPr lang="en-US" altLang="zh-TW" sz="2600" b="1" dirty="0"/>
              <a:t>Apple Pay</a:t>
            </a:r>
            <a:r>
              <a:rPr lang="zh-TW" altLang="en-US" sz="2600" b="1" dirty="0"/>
              <a:t>服務。</a:t>
            </a:r>
          </a:p>
        </p:txBody>
      </p:sp>
      <p:sp>
        <p:nvSpPr>
          <p:cNvPr id="3" name="投影片編號版面配置區 2"/>
          <p:cNvSpPr>
            <a:spLocks noGrp="1"/>
          </p:cNvSpPr>
          <p:nvPr>
            <p:ph type="sldNum" sz="quarter" idx="12"/>
          </p:nvPr>
        </p:nvSpPr>
        <p:spPr/>
        <p:txBody>
          <a:bodyPr/>
          <a:lstStyle/>
          <a:p>
            <a:fld id="{C45D8186-99EE-4364-AA57-C9F4FAA33639}" type="slidenum">
              <a:rPr lang="zh-TW" altLang="en-US" smtClean="0"/>
              <a:t>78</a:t>
            </a:fld>
            <a:endParaRPr lang="zh-TW" altLang="en-US"/>
          </a:p>
        </p:txBody>
      </p:sp>
      <p:sp>
        <p:nvSpPr>
          <p:cNvPr id="4" name="頁尾版面配置區 3"/>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5429" y="3643716"/>
            <a:ext cx="4374776" cy="2916518"/>
          </a:xfrm>
          <a:prstGeom prst="roundRect">
            <a:avLst>
              <a:gd name="adj" fmla="val 4056"/>
            </a:avLst>
          </a:prstGeom>
        </p:spPr>
      </p:pic>
      <p:pic>
        <p:nvPicPr>
          <p:cNvPr id="7" name="圖片 6"/>
          <p:cNvPicPr>
            <a:picLocks noChangeAspect="1"/>
          </p:cNvPicPr>
          <p:nvPr/>
        </p:nvPicPr>
        <p:blipFill rotWithShape="1">
          <a:blip r:embed="rId3" cstate="print">
            <a:clrChange>
              <a:clrFrom>
                <a:srgbClr val="F2F2F2"/>
              </a:clrFrom>
              <a:clrTo>
                <a:srgbClr val="F2F2F2">
                  <a:alpha val="0"/>
                </a:srgbClr>
              </a:clrTo>
            </a:clrChange>
            <a:extLst>
              <a:ext uri="{28A0092B-C50C-407E-A947-70E740481C1C}">
                <a14:useLocalDpi xmlns:a14="http://schemas.microsoft.com/office/drawing/2010/main" val="0"/>
              </a:ext>
            </a:extLst>
          </a:blip>
          <a:srcRect l="23638" r="15044"/>
          <a:stretch/>
        </p:blipFill>
        <p:spPr>
          <a:xfrm>
            <a:off x="1855694" y="3809999"/>
            <a:ext cx="1794904" cy="2927227"/>
          </a:xfrm>
          <a:prstGeom prst="rect">
            <a:avLst/>
          </a:prstGeom>
        </p:spPr>
      </p:pic>
      <p:sp>
        <p:nvSpPr>
          <p:cNvPr id="12" name="矩形 11">
            <a:hlinkClick r:id="rId4"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13" name="矩形 12">
            <a:hlinkClick r:id="rId5"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4" name="矩形 13">
            <a:hlinkClick r:id="rId6"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15" name="矩形 14">
            <a:hlinkClick r:id="rId7"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2011282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電腦的發展史</a:t>
            </a:r>
            <a:endParaRPr lang="zh-TW" altLang="en-US" dirty="0">
              <a:latin typeface="Arial" panose="020B0604020202020204" pitchFamily="34" charset="0"/>
              <a:cs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7</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3" name="橢圓 2"/>
          <p:cNvSpPr/>
          <p:nvPr/>
        </p:nvSpPr>
        <p:spPr>
          <a:xfrm>
            <a:off x="1538744" y="1203684"/>
            <a:ext cx="1290917" cy="129091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TW" altLang="en-US" sz="2000" b="1" dirty="0">
                <a:latin typeface="微軟正黑體" panose="020B0604030504040204" pitchFamily="34" charset="-120"/>
                <a:ea typeface="微軟正黑體" panose="020B0604030504040204" pitchFamily="34" charset="-120"/>
              </a:rPr>
              <a:t>第一代</a:t>
            </a:r>
            <a:endParaRPr lang="en-US" altLang="zh-TW" sz="2000" b="1" dirty="0">
              <a:latin typeface="微軟正黑體" panose="020B0604030504040204" pitchFamily="34" charset="-120"/>
              <a:ea typeface="微軟正黑體" panose="020B0604030504040204" pitchFamily="34" charset="-120"/>
            </a:endParaRPr>
          </a:p>
        </p:txBody>
      </p:sp>
      <p:sp>
        <p:nvSpPr>
          <p:cNvPr id="9" name="橢圓 8"/>
          <p:cNvSpPr/>
          <p:nvPr/>
        </p:nvSpPr>
        <p:spPr>
          <a:xfrm>
            <a:off x="3976806" y="2494601"/>
            <a:ext cx="1290917" cy="12909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TW" altLang="en-US" sz="2000" b="1" dirty="0">
                <a:latin typeface="微軟正黑體" panose="020B0604030504040204" pitchFamily="34" charset="-120"/>
                <a:ea typeface="微軟正黑體" panose="020B0604030504040204" pitchFamily="34" charset="-120"/>
              </a:rPr>
              <a:t>第二代</a:t>
            </a:r>
            <a:endParaRPr lang="en-US" altLang="zh-TW" sz="2000" b="1" dirty="0">
              <a:latin typeface="微軟正黑體" panose="020B0604030504040204" pitchFamily="34" charset="-120"/>
              <a:ea typeface="微軟正黑體" panose="020B0604030504040204" pitchFamily="34" charset="-120"/>
            </a:endParaRPr>
          </a:p>
        </p:txBody>
      </p:sp>
      <p:sp>
        <p:nvSpPr>
          <p:cNvPr id="6" name="矩形 5"/>
          <p:cNvSpPr/>
          <p:nvPr/>
        </p:nvSpPr>
        <p:spPr>
          <a:xfrm>
            <a:off x="2862334" y="1449263"/>
            <a:ext cx="4288353" cy="769441"/>
          </a:xfrm>
          <a:prstGeom prst="rect">
            <a:avLst/>
          </a:prstGeom>
        </p:spPr>
        <p:txBody>
          <a:bodyPr wrap="none">
            <a:spAutoFit/>
          </a:bodyPr>
          <a:lstStyle/>
          <a:p>
            <a:pPr lvl="0"/>
            <a:r>
              <a:rPr lang="zh-TW" altLang="en-US" sz="2400" b="1" dirty="0">
                <a:solidFill>
                  <a:srgbClr val="0070C0"/>
                </a:solidFill>
                <a:latin typeface="微軟正黑體" panose="020B0604030504040204" pitchFamily="34" charset="-120"/>
                <a:ea typeface="微軟正黑體" panose="020B0604030504040204" pitchFamily="34" charset="-120"/>
              </a:rPr>
              <a:t>真空管 </a:t>
            </a:r>
            <a:r>
              <a:rPr lang="en-US" altLang="zh-TW" sz="2400" b="1" dirty="0">
                <a:solidFill>
                  <a:srgbClr val="0070C0"/>
                </a:solidFill>
                <a:latin typeface="微軟正黑體" panose="020B0604030504040204" pitchFamily="34" charset="-120"/>
                <a:ea typeface="微軟正黑體" panose="020B0604030504040204" pitchFamily="34" charset="-120"/>
              </a:rPr>
              <a:t>(1946~1958)</a:t>
            </a:r>
          </a:p>
          <a:p>
            <a:r>
              <a:rPr lang="zh-TW" altLang="en-US" sz="2000" dirty="0">
                <a:solidFill>
                  <a:schemeClr val="bg2">
                    <a:lumMod val="50000"/>
                  </a:schemeClr>
                </a:solidFill>
                <a:latin typeface="微軟正黑體" panose="020B0604030504040204" pitchFamily="34" charset="-120"/>
                <a:ea typeface="微軟正黑體" panose="020B0604030504040204" pitchFamily="34" charset="-120"/>
              </a:rPr>
              <a:t>體積與重量龐大，耗電又容易發熱。</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sp>
        <p:nvSpPr>
          <p:cNvPr id="15" name="矩形 14"/>
          <p:cNvSpPr/>
          <p:nvPr/>
        </p:nvSpPr>
        <p:spPr>
          <a:xfrm>
            <a:off x="5262991" y="2713179"/>
            <a:ext cx="3518912" cy="1077218"/>
          </a:xfrm>
          <a:prstGeom prst="rect">
            <a:avLst/>
          </a:prstGeom>
        </p:spPr>
        <p:txBody>
          <a:bodyPr wrap="none">
            <a:spAutoFit/>
          </a:bodyPr>
          <a:lstStyle/>
          <a:p>
            <a:pPr lvl="0"/>
            <a:r>
              <a:rPr lang="zh-TW" altLang="en-US" sz="2400" b="1" dirty="0">
                <a:solidFill>
                  <a:srgbClr val="0070C0"/>
                </a:solidFill>
                <a:latin typeface="微軟正黑體" panose="020B0604030504040204" pitchFamily="34" charset="-120"/>
                <a:ea typeface="微軟正黑體" panose="020B0604030504040204" pitchFamily="34" charset="-120"/>
              </a:rPr>
              <a:t>電晶體 </a:t>
            </a:r>
            <a:r>
              <a:rPr lang="en-US" altLang="zh-TW" sz="2400" b="1" dirty="0">
                <a:solidFill>
                  <a:srgbClr val="0070C0"/>
                </a:solidFill>
                <a:latin typeface="微軟正黑體" panose="020B0604030504040204" pitchFamily="34" charset="-120"/>
                <a:ea typeface="微軟正黑體" panose="020B0604030504040204" pitchFamily="34" charset="-120"/>
              </a:rPr>
              <a:t>(1958~1964)</a:t>
            </a:r>
          </a:p>
          <a:p>
            <a:r>
              <a:rPr lang="zh-TW" altLang="en-US" sz="2000" dirty="0">
                <a:solidFill>
                  <a:schemeClr val="bg2">
                    <a:lumMod val="50000"/>
                  </a:schemeClr>
                </a:solidFill>
                <a:latin typeface="微軟正黑體" panose="020B0604030504040204" pitchFamily="34" charset="-120"/>
                <a:ea typeface="微軟正黑體" panose="020B0604030504040204" pitchFamily="34" charset="-120"/>
              </a:rPr>
              <a:t>體積比真空管小，重量較輕，</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a:p>
            <a:r>
              <a:rPr lang="zh-TW" altLang="en-US" sz="2000" dirty="0">
                <a:solidFill>
                  <a:schemeClr val="bg2">
                    <a:lumMod val="50000"/>
                  </a:schemeClr>
                </a:solidFill>
                <a:latin typeface="微軟正黑體" panose="020B0604030504040204" pitchFamily="34" charset="-120"/>
                <a:ea typeface="微軟正黑體" panose="020B0604030504040204" pitchFamily="34" charset="-120"/>
              </a:rPr>
              <a:t>且省電、速度快。</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pic>
        <p:nvPicPr>
          <p:cNvPr id="7" name="圖片 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045082" y="2538663"/>
            <a:ext cx="1358152" cy="3410092"/>
          </a:xfrm>
          <a:prstGeom prst="rect">
            <a:avLst/>
          </a:prstGeom>
        </p:spPr>
      </p:pic>
      <p:pic>
        <p:nvPicPr>
          <p:cNvPr id="4" name="圖片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22264" y="3840267"/>
            <a:ext cx="4237253" cy="2676160"/>
          </a:xfrm>
          <a:prstGeom prst="rect">
            <a:avLst/>
          </a:prstGeom>
        </p:spPr>
      </p:pic>
      <p:sp>
        <p:nvSpPr>
          <p:cNvPr id="17" name="文字方塊 16"/>
          <p:cNvSpPr txBox="1"/>
          <p:nvPr/>
        </p:nvSpPr>
        <p:spPr>
          <a:xfrm>
            <a:off x="1260000" y="6540400"/>
            <a:ext cx="2262158"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電腦</a:t>
            </a:r>
            <a:r>
              <a:rPr lang="zh-TW" altLang="en-US"/>
              <a:t>硬體的五個</a:t>
            </a:r>
            <a:r>
              <a:rPr lang="zh-TW" altLang="en-US" dirty="0"/>
              <a:t>世代</a:t>
            </a:r>
          </a:p>
        </p:txBody>
      </p:sp>
      <p:sp>
        <p:nvSpPr>
          <p:cNvPr id="18" name="矩形 17">
            <a:hlinkClick r:id="rId5"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9" name="矩形 18">
            <a:hlinkClick r:id="rId6"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7"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4" name="矩形 23">
            <a:hlinkClick r:id="rId8"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3127662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9112" y="26895"/>
            <a:ext cx="8434888" cy="936000"/>
          </a:xfrm>
        </p:spPr>
        <p:txBody>
          <a:bodyPr/>
          <a:lstStyle/>
          <a:p>
            <a:r>
              <a:rPr lang="zh-TW" altLang="en-US" dirty="0"/>
              <a:t>智能機器人 </a:t>
            </a:r>
            <a:r>
              <a:rPr lang="en-US" altLang="zh-TW" dirty="0"/>
              <a:t>-</a:t>
            </a:r>
            <a:r>
              <a:rPr lang="zh-TW" altLang="en-US" dirty="0"/>
              <a:t> </a:t>
            </a:r>
            <a:r>
              <a:rPr lang="en-US" altLang="zh-TW" dirty="0"/>
              <a:t>NAO</a:t>
            </a:r>
            <a:endParaRPr lang="zh-TW" altLang="en-US" dirty="0"/>
          </a:p>
        </p:txBody>
      </p:sp>
      <p:sp>
        <p:nvSpPr>
          <p:cNvPr id="3" name="內容版面配置區 2"/>
          <p:cNvSpPr>
            <a:spLocks noGrp="1"/>
          </p:cNvSpPr>
          <p:nvPr>
            <p:ph idx="1"/>
          </p:nvPr>
        </p:nvSpPr>
        <p:spPr>
          <a:xfrm>
            <a:off x="1292527" y="1302428"/>
            <a:ext cx="7234519" cy="5131671"/>
          </a:xfrm>
        </p:spPr>
        <p:txBody>
          <a:bodyPr>
            <a:normAutofit/>
          </a:bodyPr>
          <a:lstStyle/>
          <a:p>
            <a:pPr>
              <a:lnSpc>
                <a:spcPts val="3600"/>
              </a:lnSpc>
            </a:pPr>
            <a:r>
              <a:rPr lang="en-US" altLang="zh-TW" sz="2600" b="1" dirty="0"/>
              <a:t>NAO</a:t>
            </a:r>
            <a:r>
              <a:rPr lang="zh-TW" altLang="en-US" sz="2600" b="1" dirty="0"/>
              <a:t>的膝蓋、手臂等關節都可以轉動，且可以辨識說話對象的聲音和臉，還會說</a:t>
            </a:r>
            <a:r>
              <a:rPr lang="en-US" altLang="zh-TW" sz="2600" b="1" dirty="0"/>
              <a:t>19</a:t>
            </a:r>
            <a:r>
              <a:rPr lang="zh-TW" altLang="en-US" sz="2600" b="1" dirty="0"/>
              <a:t>國語言。有了機器人，不僅能提高娛樂性，也可以提升工作效率。</a:t>
            </a:r>
          </a:p>
        </p:txBody>
      </p:sp>
      <p:sp>
        <p:nvSpPr>
          <p:cNvPr id="4" name="投影片編號版面配置區 3"/>
          <p:cNvSpPr>
            <a:spLocks noGrp="1"/>
          </p:cNvSpPr>
          <p:nvPr>
            <p:ph type="sldNum" sz="quarter" idx="12"/>
          </p:nvPr>
        </p:nvSpPr>
        <p:spPr/>
        <p:txBody>
          <a:bodyPr/>
          <a:lstStyle/>
          <a:p>
            <a:fld id="{C45D8186-99EE-4364-AA57-C9F4FAA33639}" type="slidenum">
              <a:rPr lang="zh-TW" altLang="en-US" smtClean="0"/>
              <a:t>79</a:t>
            </a:fld>
            <a:endParaRPr lang="zh-TW" altLang="en-US"/>
          </a:p>
        </p:txBody>
      </p:sp>
      <p:sp>
        <p:nvSpPr>
          <p:cNvPr id="5" name="頁尾版面配置區 4"/>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pic>
        <p:nvPicPr>
          <p:cNvPr id="11" name="NAO Next Ge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69506" y="6654443"/>
            <a:ext cx="277905" cy="156321"/>
          </a:xfrm>
          <a:prstGeom prst="rect">
            <a:avLst/>
          </a:prstGeom>
        </p:spPr>
      </p:pic>
      <p:sp>
        <p:nvSpPr>
          <p:cNvPr id="19" name="矩形 18">
            <a:hlinkClick r:id="rId5" action="ppaction://hlinksldjump" highlightClick="1"/>
          </p:cNvPr>
          <p:cNvSpPr/>
          <p:nvPr/>
        </p:nvSpPr>
        <p:spPr>
          <a:xfrm>
            <a:off x="-10889" y="936000"/>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1-1</a:t>
            </a:r>
            <a:endParaRPr lang="zh-TW" altLang="en-US" sz="2000" dirty="0">
              <a:latin typeface="Arial" panose="020B0604020202020204" pitchFamily="34" charset="0"/>
              <a:ea typeface="微軟正黑體" panose="020B0604030504040204" pitchFamily="34" charset="-120"/>
            </a:endParaRPr>
          </a:p>
        </p:txBody>
      </p:sp>
      <p:sp>
        <p:nvSpPr>
          <p:cNvPr id="20" name="矩形 19">
            <a:hlinkClick r:id="rId6" action="ppaction://hlinksldjump" highlightClick="1"/>
          </p:cNvPr>
          <p:cNvSpPr/>
          <p:nvPr/>
        </p:nvSpPr>
        <p:spPr>
          <a:xfrm>
            <a:off x="-10888"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21" name="矩形 20">
            <a:hlinkClick r:id="rId7" action="ppaction://hlinksldjump" highlightClick="1"/>
          </p:cNvPr>
          <p:cNvSpPr/>
          <p:nvPr/>
        </p:nvSpPr>
        <p:spPr>
          <a:xfrm>
            <a:off x="-10888" y="2266442"/>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2" name="矩形 21">
            <a:hlinkClick r:id="rId8" action="ppaction://hlinksldjump" highlightClick="1"/>
          </p:cNvPr>
          <p:cNvSpPr/>
          <p:nvPr/>
        </p:nvSpPr>
        <p:spPr>
          <a:xfrm>
            <a:off x="-10889" y="2937106"/>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zh-TW" altLang="en-US" dirty="0">
                <a:latin typeface="Arial" panose="020B0604020202020204" pitchFamily="34" charset="0"/>
                <a:ea typeface="微軟正黑體" panose="020B0604030504040204" pitchFamily="34" charset="-120"/>
              </a:rPr>
              <a:t>科技</a:t>
            </a:r>
            <a:endParaRPr lang="en-US" altLang="zh-TW" dirty="0">
              <a:latin typeface="Arial" panose="020B0604020202020204" pitchFamily="34" charset="0"/>
              <a:ea typeface="微軟正黑體" panose="020B0604030504040204" pitchFamily="34" charset="-120"/>
            </a:endParaRPr>
          </a:p>
          <a:p>
            <a:pPr algn="ctr"/>
            <a:r>
              <a:rPr lang="zh-TW" altLang="en-US" dirty="0">
                <a:latin typeface="Arial" panose="020B0604020202020204" pitchFamily="34" charset="0"/>
                <a:ea typeface="微軟正黑體" panose="020B0604030504040204" pitchFamily="34" charset="-120"/>
              </a:rPr>
              <a:t>新知</a:t>
            </a:r>
          </a:p>
        </p:txBody>
      </p:sp>
      <p:pic>
        <p:nvPicPr>
          <p:cNvPr id="23" name="圖片 22">
            <a:hlinkClick r:id="rId9"/>
            <a:extLst>
              <a:ext uri="{FF2B5EF4-FFF2-40B4-BE49-F238E27FC236}">
                <a16:creationId xmlns:a16="http://schemas.microsoft.com/office/drawing/2014/main" id="{46E5E7E7-DC9A-4B11-BE2E-A0B8339E380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13633" b="14857"/>
          <a:stretch/>
        </p:blipFill>
        <p:spPr>
          <a:xfrm>
            <a:off x="1338035" y="5956507"/>
            <a:ext cx="667476" cy="477313"/>
          </a:xfrm>
          <a:prstGeom prst="rect">
            <a:avLst/>
          </a:prstGeom>
        </p:spPr>
      </p:pic>
      <p:sp>
        <p:nvSpPr>
          <p:cNvPr id="24" name="文字方塊 23">
            <a:extLst>
              <a:ext uri="{FF2B5EF4-FFF2-40B4-BE49-F238E27FC236}">
                <a16:creationId xmlns:a16="http://schemas.microsoft.com/office/drawing/2014/main" id="{A9A2E16E-277A-4165-A111-F9604576378E}"/>
              </a:ext>
            </a:extLst>
          </p:cNvPr>
          <p:cNvSpPr txBox="1"/>
          <p:nvPr/>
        </p:nvSpPr>
        <p:spPr>
          <a:xfrm>
            <a:off x="2022694" y="6010497"/>
            <a:ext cx="2354267" cy="369332"/>
          </a:xfrm>
          <a:prstGeom prst="rect">
            <a:avLst/>
          </a:prstGeom>
          <a:noFill/>
        </p:spPr>
        <p:txBody>
          <a:bodyPr wrap="square" rtlCol="0">
            <a:spAutoFit/>
          </a:bodyPr>
          <a:lstStyle/>
          <a:p>
            <a:r>
              <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rPr>
              <a:t>NAO</a:t>
            </a: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機器人餵食狗狗</a:t>
            </a:r>
          </a:p>
        </p:txBody>
      </p:sp>
      <p:pic>
        <p:nvPicPr>
          <p:cNvPr id="13" name="圖片 12">
            <a:extLst>
              <a:ext uri="{FF2B5EF4-FFF2-40B4-BE49-F238E27FC236}">
                <a16:creationId xmlns:a16="http://schemas.microsoft.com/office/drawing/2014/main" id="{C898861E-A969-498D-A5ED-F57B8BA2E9F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125" b="98875" l="3375" r="96625">
                        <a14:foregroundMark x1="72125" y1="4125" x2="59750" y2="94375"/>
                        <a14:foregroundMark x1="74625" y1="22000" x2="85375" y2="43250"/>
                        <a14:foregroundMark x1="58375" y1="78500" x2="52625" y2="84750"/>
                        <a14:foregroundMark x1="55625" y1="80125" x2="51750" y2="82625"/>
                      </a14:backgroundRemoval>
                    </a14:imgEffect>
                  </a14:imgLayer>
                </a14:imgProps>
              </a:ext>
              <a:ext uri="{28A0092B-C50C-407E-A947-70E740481C1C}">
                <a14:useLocalDpi xmlns:a14="http://schemas.microsoft.com/office/drawing/2010/main" val="0"/>
              </a:ext>
            </a:extLst>
          </a:blip>
          <a:stretch>
            <a:fillRect/>
          </a:stretch>
        </p:blipFill>
        <p:spPr>
          <a:xfrm>
            <a:off x="4767039" y="2722256"/>
            <a:ext cx="3805515" cy="3805515"/>
          </a:xfrm>
          <a:prstGeom prst="rect">
            <a:avLst/>
          </a:prstGeom>
        </p:spPr>
      </p:pic>
    </p:spTree>
    <p:extLst>
      <p:ext uri="{BB962C8B-B14F-4D97-AF65-F5344CB8AC3E}">
        <p14:creationId xmlns:p14="http://schemas.microsoft.com/office/powerpoint/2010/main" val="323561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1"/>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0475" y="26895"/>
            <a:ext cx="8433525" cy="936000"/>
          </a:xfrm>
        </p:spPr>
        <p:txBody>
          <a:bodyPr/>
          <a:lstStyle/>
          <a:p>
            <a:r>
              <a:rPr lang="zh-TW" altLang="en-US" dirty="0"/>
              <a:t>電腦的發展史</a:t>
            </a:r>
            <a:endParaRPr lang="zh-TW" altLang="en-US" dirty="0">
              <a:latin typeface="Arial" panose="020B0604020202020204" pitchFamily="34" charset="0"/>
              <a:cs typeface="Arial" panose="020B0604020202020204" pitchFamily="34" charset="0"/>
            </a:endParaRPr>
          </a:p>
        </p:txBody>
      </p:sp>
      <p:sp>
        <p:nvSpPr>
          <p:cNvPr id="13" name="投影片編號版面配置區 12"/>
          <p:cNvSpPr>
            <a:spLocks noGrp="1"/>
          </p:cNvSpPr>
          <p:nvPr>
            <p:ph type="sldNum" sz="quarter" idx="12"/>
          </p:nvPr>
        </p:nvSpPr>
        <p:spPr/>
        <p:txBody>
          <a:bodyPr/>
          <a:lstStyle/>
          <a:p>
            <a:fld id="{C45D8186-99EE-4364-AA57-C9F4FAA33639}" type="slidenum">
              <a:rPr lang="zh-TW" altLang="en-US" smtClean="0"/>
              <a:t>8</a:t>
            </a:fld>
            <a:endParaRPr lang="zh-TW" altLang="en-US"/>
          </a:p>
        </p:txBody>
      </p:sp>
      <p:sp>
        <p:nvSpPr>
          <p:cNvPr id="12" name="頁尾版面配置區 11"/>
          <p:cNvSpPr>
            <a:spLocks noGrp="1"/>
          </p:cNvSpPr>
          <p:nvPr>
            <p:ph type="ftr" sz="quarter" idx="11"/>
          </p:nvPr>
        </p:nvSpPr>
        <p:spPr/>
        <p:txBody>
          <a:bodyPr/>
          <a:lstStyle/>
          <a:p>
            <a:r>
              <a:rPr lang="zh-TW" altLang="en-US" dirty="0"/>
              <a:t>計算機概論 </a:t>
            </a:r>
            <a:r>
              <a:rPr lang="en-US" altLang="zh-TW" dirty="0"/>
              <a:t>A (PC05123)</a:t>
            </a:r>
            <a:endParaRPr lang="zh-TW" altLang="en-US" dirty="0"/>
          </a:p>
        </p:txBody>
      </p:sp>
      <p:sp>
        <p:nvSpPr>
          <p:cNvPr id="3" name="橢圓 2"/>
          <p:cNvSpPr/>
          <p:nvPr/>
        </p:nvSpPr>
        <p:spPr>
          <a:xfrm>
            <a:off x="1538744" y="1203684"/>
            <a:ext cx="1290917" cy="129091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TW" altLang="en-US" sz="2000" b="1" dirty="0">
                <a:latin typeface="微軟正黑體" panose="020B0604030504040204" pitchFamily="34" charset="-120"/>
                <a:ea typeface="微軟正黑體" panose="020B0604030504040204" pitchFamily="34" charset="-120"/>
              </a:rPr>
              <a:t>第三代</a:t>
            </a:r>
            <a:endParaRPr lang="en-US" altLang="zh-TW" sz="2000" b="1" dirty="0">
              <a:latin typeface="微軟正黑體" panose="020B0604030504040204" pitchFamily="34" charset="-120"/>
              <a:ea typeface="微軟正黑體" panose="020B0604030504040204" pitchFamily="34" charset="-120"/>
            </a:endParaRPr>
          </a:p>
        </p:txBody>
      </p:sp>
      <p:sp>
        <p:nvSpPr>
          <p:cNvPr id="9" name="橢圓 8"/>
          <p:cNvSpPr/>
          <p:nvPr/>
        </p:nvSpPr>
        <p:spPr>
          <a:xfrm>
            <a:off x="3994926" y="2488391"/>
            <a:ext cx="1290917" cy="12909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TW" altLang="en-US" sz="2000" b="1" dirty="0">
                <a:latin typeface="微軟正黑體" panose="020B0604030504040204" pitchFamily="34" charset="-120"/>
                <a:ea typeface="微軟正黑體" panose="020B0604030504040204" pitchFamily="34" charset="-120"/>
              </a:rPr>
              <a:t>第四代</a:t>
            </a:r>
            <a:endParaRPr lang="en-US" altLang="zh-TW" sz="2000" b="1" dirty="0">
              <a:latin typeface="微軟正黑體" panose="020B0604030504040204" pitchFamily="34" charset="-120"/>
              <a:ea typeface="微軟正黑體" panose="020B0604030504040204" pitchFamily="34" charset="-120"/>
            </a:endParaRPr>
          </a:p>
        </p:txBody>
      </p:sp>
      <p:sp>
        <p:nvSpPr>
          <p:cNvPr id="6" name="矩形 5"/>
          <p:cNvSpPr/>
          <p:nvPr/>
        </p:nvSpPr>
        <p:spPr>
          <a:xfrm>
            <a:off x="2862334" y="1449263"/>
            <a:ext cx="5314275" cy="769441"/>
          </a:xfrm>
          <a:prstGeom prst="rect">
            <a:avLst/>
          </a:prstGeom>
        </p:spPr>
        <p:txBody>
          <a:bodyPr wrap="none">
            <a:spAutoFit/>
          </a:bodyPr>
          <a:lstStyle/>
          <a:p>
            <a:pPr lvl="0"/>
            <a:r>
              <a:rPr lang="zh-TW" altLang="en-US" sz="2400" b="1" dirty="0">
                <a:solidFill>
                  <a:srgbClr val="0070C0"/>
                </a:solidFill>
                <a:latin typeface="微軟正黑體" panose="020B0604030504040204" pitchFamily="34" charset="-120"/>
                <a:ea typeface="微軟正黑體" panose="020B0604030504040204" pitchFamily="34" charset="-120"/>
              </a:rPr>
              <a:t>積體電路 </a:t>
            </a:r>
            <a:r>
              <a:rPr lang="en-US" altLang="zh-TW" sz="2400" b="1" dirty="0">
                <a:solidFill>
                  <a:srgbClr val="0070C0"/>
                </a:solidFill>
                <a:latin typeface="微軟正黑體" panose="020B0604030504040204" pitchFamily="34" charset="-120"/>
                <a:ea typeface="微軟正黑體" panose="020B0604030504040204" pitchFamily="34" charset="-120"/>
              </a:rPr>
              <a:t>(1964~1972)</a:t>
            </a:r>
          </a:p>
          <a:p>
            <a:r>
              <a:rPr lang="zh-TW" altLang="en-US" sz="2000" dirty="0">
                <a:solidFill>
                  <a:schemeClr val="bg2">
                    <a:lumMod val="50000"/>
                  </a:schemeClr>
                </a:solidFill>
                <a:latin typeface="微軟正黑體" panose="020B0604030504040204" pitchFamily="34" charset="-120"/>
                <a:ea typeface="微軟正黑體" panose="020B0604030504040204" pitchFamily="34" charset="-120"/>
              </a:rPr>
              <a:t>體積比電晶體小，重量更輕，耗電量也更少。</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sp>
        <p:nvSpPr>
          <p:cNvPr id="15" name="矩形 14"/>
          <p:cNvSpPr/>
          <p:nvPr/>
        </p:nvSpPr>
        <p:spPr>
          <a:xfrm>
            <a:off x="5281111" y="2713179"/>
            <a:ext cx="3877985" cy="738664"/>
          </a:xfrm>
          <a:prstGeom prst="rect">
            <a:avLst/>
          </a:prstGeom>
        </p:spPr>
        <p:txBody>
          <a:bodyPr wrap="none">
            <a:spAutoFit/>
          </a:bodyPr>
          <a:lstStyle/>
          <a:p>
            <a:pPr lvl="0"/>
            <a:r>
              <a:rPr lang="zh-TW" altLang="en-US" sz="2200" b="1" dirty="0">
                <a:solidFill>
                  <a:srgbClr val="0070C0"/>
                </a:solidFill>
                <a:latin typeface="微軟正黑體" panose="020B0604030504040204" pitchFamily="34" charset="-120"/>
                <a:ea typeface="微軟正黑體" panose="020B0604030504040204" pitchFamily="34" charset="-120"/>
              </a:rPr>
              <a:t>超大型積體電路 </a:t>
            </a:r>
            <a:r>
              <a:rPr lang="en-US" altLang="zh-TW" sz="2200" b="1" dirty="0">
                <a:solidFill>
                  <a:srgbClr val="0070C0"/>
                </a:solidFill>
                <a:latin typeface="微軟正黑體" panose="020B0604030504040204" pitchFamily="34" charset="-120"/>
                <a:ea typeface="微軟正黑體" panose="020B0604030504040204" pitchFamily="34" charset="-120"/>
              </a:rPr>
              <a:t>(1972~</a:t>
            </a:r>
            <a:r>
              <a:rPr lang="zh-TW" altLang="en-US" sz="2200" b="1" dirty="0">
                <a:solidFill>
                  <a:srgbClr val="0070C0"/>
                </a:solidFill>
                <a:latin typeface="微軟正黑體" panose="020B0604030504040204" pitchFamily="34" charset="-120"/>
                <a:ea typeface="微軟正黑體" panose="020B0604030504040204" pitchFamily="34" charset="-120"/>
              </a:rPr>
              <a:t>現今</a:t>
            </a:r>
            <a:r>
              <a:rPr lang="en-US" altLang="zh-TW" sz="2200" b="1" dirty="0">
                <a:solidFill>
                  <a:srgbClr val="0070C0"/>
                </a:solidFill>
                <a:latin typeface="微軟正黑體" panose="020B0604030504040204" pitchFamily="34" charset="-120"/>
                <a:ea typeface="微軟正黑體" panose="020B0604030504040204" pitchFamily="34" charset="-120"/>
              </a:rPr>
              <a:t>)</a:t>
            </a:r>
          </a:p>
          <a:p>
            <a:r>
              <a:rPr lang="zh-TW" altLang="en-US" sz="2000" dirty="0">
                <a:solidFill>
                  <a:schemeClr val="bg2">
                    <a:lumMod val="50000"/>
                  </a:schemeClr>
                </a:solidFill>
                <a:latin typeface="微軟正黑體" panose="020B0604030504040204" pitchFamily="34" charset="-120"/>
                <a:ea typeface="微軟正黑體" panose="020B0604030504040204" pitchFamily="34" charset="-120"/>
              </a:rPr>
              <a:t>為密度更高的積體電路。</a:t>
            </a:r>
            <a:endParaRPr lang="en-US" altLang="zh-TW" sz="2000" dirty="0">
              <a:solidFill>
                <a:schemeClr val="bg2">
                  <a:lumMod val="50000"/>
                </a:schemeClr>
              </a:solidFill>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22918" y="3103996"/>
            <a:ext cx="3439183" cy="2827008"/>
          </a:xfrm>
          <a:prstGeom prst="rect">
            <a:avLst/>
          </a:prstGeom>
        </p:spPr>
      </p:pic>
      <p:pic>
        <p:nvPicPr>
          <p:cNvPr id="11" name="圖片 1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46195" y="3465127"/>
            <a:ext cx="3788217" cy="2841163"/>
          </a:xfrm>
          <a:prstGeom prst="rect">
            <a:avLst/>
          </a:prstGeom>
        </p:spPr>
      </p:pic>
      <p:sp>
        <p:nvSpPr>
          <p:cNvPr id="14" name="文字方塊 13"/>
          <p:cNvSpPr txBox="1"/>
          <p:nvPr/>
        </p:nvSpPr>
        <p:spPr>
          <a:xfrm>
            <a:off x="1260000" y="6540400"/>
            <a:ext cx="2262158" cy="369332"/>
          </a:xfrm>
          <a:prstGeom prst="rect">
            <a:avLst/>
          </a:prstGeom>
          <a:noFill/>
        </p:spPr>
        <p:txBody>
          <a:bodyPr wrap="none" rtlCol="0" anchor="ctr">
            <a:spAutoFit/>
          </a:bodyPr>
          <a:lstStyle>
            <a:defPPr>
              <a:defRPr lang="zh-TW"/>
            </a:defPPr>
            <a:lvl1pPr>
              <a:defRPr>
                <a:solidFill>
                  <a:schemeClr val="tx1">
                    <a:lumMod val="85000"/>
                    <a:lumOff val="15000"/>
                  </a:schemeClr>
                </a:solidFill>
                <a:latin typeface="Arial Black" panose="020B0A04020102020204" pitchFamily="34" charset="0"/>
                <a:ea typeface="微軟正黑體" panose="020B0604030504040204" pitchFamily="34" charset="-120"/>
              </a:defRPr>
            </a:lvl1pPr>
          </a:lstStyle>
          <a:p>
            <a:r>
              <a:rPr lang="zh-TW" altLang="en-US" dirty="0"/>
              <a:t>電腦</a:t>
            </a:r>
            <a:r>
              <a:rPr lang="zh-TW" altLang="en-US"/>
              <a:t>硬體的五個</a:t>
            </a:r>
            <a:r>
              <a:rPr lang="zh-TW" altLang="en-US" dirty="0"/>
              <a:t>世代</a:t>
            </a:r>
          </a:p>
        </p:txBody>
      </p:sp>
      <p:sp>
        <p:nvSpPr>
          <p:cNvPr id="17" name="矩形 16">
            <a:hlinkClick r:id="rId5" action="ppaction://hlinksldjump" highlightClick="1"/>
          </p:cNvPr>
          <p:cNvSpPr/>
          <p:nvPr/>
        </p:nvSpPr>
        <p:spPr>
          <a:xfrm>
            <a:off x="-9525" y="936000"/>
            <a:ext cx="720000"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400" dirty="0">
                <a:latin typeface="Arial" panose="020B0604020202020204" pitchFamily="34" charset="0"/>
                <a:ea typeface="微軟正黑體" panose="020B0604030504040204" pitchFamily="34" charset="-120"/>
              </a:rPr>
              <a:t>1-1</a:t>
            </a:r>
            <a:endParaRPr lang="zh-TW" altLang="en-US" sz="2400" dirty="0">
              <a:latin typeface="Arial" panose="020B0604020202020204" pitchFamily="34" charset="0"/>
              <a:ea typeface="微軟正黑體" panose="020B0604030504040204" pitchFamily="34" charset="-120"/>
            </a:endParaRPr>
          </a:p>
        </p:txBody>
      </p:sp>
      <p:sp>
        <p:nvSpPr>
          <p:cNvPr id="18" name="矩形 17">
            <a:hlinkClick r:id="rId6" action="ppaction://hlinksldjump" highlightClick="1"/>
          </p:cNvPr>
          <p:cNvSpPr/>
          <p:nvPr/>
        </p:nvSpPr>
        <p:spPr>
          <a:xfrm>
            <a:off x="-9526" y="1595778"/>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en-US" altLang="zh-TW" sz="2000" dirty="0">
                <a:latin typeface="Arial" panose="020B0604020202020204" pitchFamily="34" charset="0"/>
                <a:ea typeface="微軟正黑體" panose="020B0604030504040204" pitchFamily="34" charset="-120"/>
              </a:rPr>
              <a:t>1-2</a:t>
            </a:r>
            <a:endParaRPr lang="zh-TW" altLang="en-US" sz="2000" dirty="0">
              <a:latin typeface="Arial" panose="020B0604020202020204" pitchFamily="34" charset="0"/>
              <a:ea typeface="微軟正黑體" panose="020B0604030504040204" pitchFamily="34" charset="-120"/>
            </a:endParaRPr>
          </a:p>
        </p:txBody>
      </p:sp>
      <p:sp>
        <p:nvSpPr>
          <p:cNvPr id="19" name="矩形 18">
            <a:hlinkClick r:id="rId7" action="ppaction://hlinksldjump" highlightClick="1"/>
          </p:cNvPr>
          <p:cNvSpPr/>
          <p:nvPr/>
        </p:nvSpPr>
        <p:spPr>
          <a:xfrm>
            <a:off x="-9526" y="2255556"/>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報給</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你知</a:t>
            </a:r>
          </a:p>
        </p:txBody>
      </p:sp>
      <p:sp>
        <p:nvSpPr>
          <p:cNvPr id="20" name="矩形 19">
            <a:hlinkClick r:id="rId8" action="ppaction://hlinksldjump" highlightClick="1"/>
          </p:cNvPr>
          <p:cNvSpPr/>
          <p:nvPr/>
        </p:nvSpPr>
        <p:spPr>
          <a:xfrm>
            <a:off x="-9526" y="2924859"/>
            <a:ext cx="720000" cy="646331"/>
          </a:xfrm>
          <a:prstGeom prst="rect">
            <a:avLst/>
          </a:prstGeom>
          <a:solidFill>
            <a:srgbClr val="4F5A7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oAutofit/>
          </a:bodyPr>
          <a:lstStyle/>
          <a:p>
            <a:pPr algn="ctr"/>
            <a:r>
              <a:rPr lang="zh-TW" altLang="en-US" sz="1600" dirty="0">
                <a:latin typeface="Arial" panose="020B0604020202020204" pitchFamily="34" charset="0"/>
                <a:ea typeface="微軟正黑體" panose="020B0604030504040204" pitchFamily="34" charset="-120"/>
              </a:rPr>
              <a:t>科技</a:t>
            </a:r>
            <a:endParaRPr lang="en-US" altLang="zh-TW" sz="1600" dirty="0">
              <a:latin typeface="Arial" panose="020B0604020202020204" pitchFamily="34" charset="0"/>
              <a:ea typeface="微軟正黑體" panose="020B0604030504040204" pitchFamily="34" charset="-120"/>
            </a:endParaRPr>
          </a:p>
          <a:p>
            <a:pPr algn="ctr"/>
            <a:r>
              <a:rPr lang="zh-TW" altLang="en-US" sz="1600" dirty="0">
                <a:latin typeface="Arial" panose="020B0604020202020204" pitchFamily="34" charset="0"/>
                <a:ea typeface="微軟正黑體" panose="020B0604030504040204" pitchFamily="34" charset="-120"/>
              </a:rPr>
              <a:t>新知</a:t>
            </a:r>
          </a:p>
        </p:txBody>
      </p:sp>
    </p:spTree>
    <p:extLst>
      <p:ext uri="{BB962C8B-B14F-4D97-AF65-F5344CB8AC3E}">
        <p14:creationId xmlns:p14="http://schemas.microsoft.com/office/powerpoint/2010/main" val="1219907286"/>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1882</TotalTime>
  <Words>5226</Words>
  <Application>Microsoft Office PowerPoint</Application>
  <PresentationFormat>如螢幕大小 (4:3)</PresentationFormat>
  <Paragraphs>1015</Paragraphs>
  <Slides>80</Slides>
  <Notes>24</Notes>
  <HiddenSlides>0</HiddenSlides>
  <MMClips>1</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80</vt:i4>
      </vt:variant>
    </vt:vector>
  </HeadingPairs>
  <TitlesOfParts>
    <vt:vector size="88" baseType="lpstr">
      <vt:lpstr>微軟正黑體</vt:lpstr>
      <vt:lpstr>新細明體</vt:lpstr>
      <vt:lpstr>Arial</vt:lpstr>
      <vt:lpstr>Arial Black</vt:lpstr>
      <vt:lpstr>Calibri</vt:lpstr>
      <vt:lpstr>Wingdings</vt:lpstr>
      <vt:lpstr>Office 佈景主題</vt:lpstr>
      <vt:lpstr>1_Office 佈景主題</vt:lpstr>
      <vt:lpstr>計算機概論 A</vt:lpstr>
      <vt:lpstr>1-1 現代化資訊社會</vt:lpstr>
      <vt:lpstr>資料與資訊</vt:lpstr>
      <vt:lpstr>電腦的發展史</vt:lpstr>
      <vt:lpstr>電腦的發展史</vt:lpstr>
      <vt:lpstr>電腦的發展史</vt:lpstr>
      <vt:lpstr>電腦的發展史</vt:lpstr>
      <vt:lpstr>電腦的發展史</vt:lpstr>
      <vt:lpstr>電腦的發展史</vt:lpstr>
      <vt:lpstr>積體電路容納的電子元件數目</vt:lpstr>
      <vt:lpstr>電腦的發展史</vt:lpstr>
      <vt:lpstr>電腦的發展史</vt:lpstr>
      <vt:lpstr>電腦的發展史</vt:lpstr>
      <vt:lpstr>電腦的發展史</vt:lpstr>
      <vt:lpstr>電腦的發展史</vt:lpstr>
      <vt:lpstr>電腦的發展史</vt:lpstr>
      <vt:lpstr>電腦的發展史</vt:lpstr>
      <vt:lpstr>電腦的發展史</vt:lpstr>
      <vt:lpstr>PowerPoint 簡報</vt:lpstr>
      <vt:lpstr>電腦類型</vt:lpstr>
      <vt:lpstr>PowerPoint 簡報</vt:lpstr>
      <vt:lpstr>電腦類型</vt:lpstr>
      <vt:lpstr>PowerPoint 簡報</vt:lpstr>
      <vt:lpstr>電腦中常用的資料單位</vt:lpstr>
      <vt:lpstr>電腦中常用的時間單位</vt:lpstr>
      <vt:lpstr>衡量電腦整體效能的常見單位</vt:lpstr>
      <vt:lpstr>PowerPoint 簡報</vt:lpstr>
      <vt:lpstr>1-2 電腦科技的生活應用</vt:lpstr>
      <vt:lpstr>工作方面 – 辦公室自動化</vt:lpstr>
      <vt:lpstr>工作方面 – 工廠自動化</vt:lpstr>
      <vt:lpstr>工作方面 – POS系統</vt:lpstr>
      <vt:lpstr>工作方面 – 條碼</vt:lpstr>
      <vt:lpstr>工作方面 – QR碼</vt:lpstr>
      <vt:lpstr>工作方面 – 條碼</vt:lpstr>
      <vt:lpstr>工作方面 – 條碼</vt:lpstr>
      <vt:lpstr>工作方面 – 人力銀行</vt:lpstr>
      <vt:lpstr>學習方面 – 數位學習與測驗</vt:lpstr>
      <vt:lpstr>學習方面 – 虛擬實境</vt:lpstr>
      <vt:lpstr>學習方面 – 擴增實境</vt:lpstr>
      <vt:lpstr>學習方面 – 擴增實境</vt:lpstr>
      <vt:lpstr>PowerPoint 簡報</vt:lpstr>
      <vt:lpstr>PowerPoint 簡報</vt:lpstr>
      <vt:lpstr>PowerPoint 簡報</vt:lpstr>
      <vt:lpstr>生活方面 – 智慧型手機</vt:lpstr>
      <vt:lpstr>生活方面 – 電子書</vt:lpstr>
      <vt:lpstr>生活方面 – VOD隨選視訊</vt:lpstr>
      <vt:lpstr>生活方面 – 智慧卡</vt:lpstr>
      <vt:lpstr>生活方面 – 智慧卡</vt:lpstr>
      <vt:lpstr>生活方面 – 衛星定位系統</vt:lpstr>
      <vt:lpstr>生活方面 – 電子地圖</vt:lpstr>
      <vt:lpstr>生活方面 – 社群網路服務</vt:lpstr>
      <vt:lpstr>消費方面 – 網路購物</vt:lpstr>
      <vt:lpstr>消費方面 – 網路ATM</vt:lpstr>
      <vt:lpstr>消費方面 – 智慧卡</vt:lpstr>
      <vt:lpstr>娛樂方面 – 線上社群遊戲</vt:lpstr>
      <vt:lpstr>娛樂方面 – 遊戲主機</vt:lpstr>
      <vt:lpstr>娛樂方面 – 數位媒體</vt:lpstr>
      <vt:lpstr>報給你知</vt:lpstr>
      <vt:lpstr>晶圓</vt:lpstr>
      <vt:lpstr>晶片</vt:lpstr>
      <vt:lpstr>無塵室</vt:lpstr>
      <vt:lpstr>台灣的第一台 IBM 大型主機</vt:lpstr>
      <vt:lpstr>何謂電子商務</vt:lpstr>
      <vt:lpstr>電子商務類型</vt:lpstr>
      <vt:lpstr>PowerPoint 簡報</vt:lpstr>
      <vt:lpstr>PowerPoint 簡報</vt:lpstr>
      <vt:lpstr>科技新知</vt:lpstr>
      <vt:lpstr>3D印表機的應用 – 食</vt:lpstr>
      <vt:lpstr>3D印表機的應用 – 食</vt:lpstr>
      <vt:lpstr>3D印表機的應用 – 衣</vt:lpstr>
      <vt:lpstr>3D印表機的應用 – 衣</vt:lpstr>
      <vt:lpstr>3D印表機的應用 – 衣</vt:lpstr>
      <vt:lpstr>3D印表機的應用 – 衣</vt:lpstr>
      <vt:lpstr>3D印表機的應用 – 住</vt:lpstr>
      <vt:lpstr>3D印表機的應用 – 住</vt:lpstr>
      <vt:lpstr>3D印表機的應用 – 行</vt:lpstr>
      <vt:lpstr>3D印表機的應用 – 行</vt:lpstr>
      <vt:lpstr>什麼是NFC</vt:lpstr>
      <vt:lpstr>NFC應用 – Apple Pay</vt:lpstr>
      <vt:lpstr>智能機器人 - NAO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Jet</dc:creator>
  <cp:lastModifiedBy>李權祐</cp:lastModifiedBy>
  <cp:revision>321</cp:revision>
  <dcterms:created xsi:type="dcterms:W3CDTF">2015-05-05T16:50:52Z</dcterms:created>
  <dcterms:modified xsi:type="dcterms:W3CDTF">2018-01-15T09:38:06Z</dcterms:modified>
</cp:coreProperties>
</file>